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337"/>
    <p:restoredTop sz="94674"/>
  </p:normalViewPr>
  <p:slideViewPr>
    <p:cSldViewPr snapToGrid="0" snapToObjects="1">
      <p:cViewPr varScale="1">
        <p:scale>
          <a:sx n="133" d="100"/>
          <a:sy n="133" d="100"/>
        </p:scale>
        <p:origin x="208" y="8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oleObject" Target="file:////Users/jiangyulin/&#24037;&#20316;&#25991;&#20214;/&#27969;&#20135;&#32452;&#32455;&#26680;&#22411;BoBs&#20998;&#26512;&#34920;.xlsx" TargetMode="External"/></Relationships>
</file>

<file path=ppt/charts/_rels/chart2.xml.rels><?xml version="1.0" encoding="UTF-8" standalone="yes"?>
<Relationships xmlns="http://schemas.openxmlformats.org/package/2006/relationships"><Relationship Id="rId1" Type="http://schemas.microsoft.com/office/2011/relationships/chartStyle" Target="style2.xml"/><Relationship Id="rId2" Type="http://schemas.microsoft.com/office/2011/relationships/chartColorStyle" Target="colors2.xml"/><Relationship Id="rId3" Type="http://schemas.openxmlformats.org/officeDocument/2006/relationships/oleObject" Target="file:////Users/jiangyulin/&#24037;&#20316;&#25991;&#20214;/&#27969;&#20135;&#32452;&#32455;&#26680;&#22411;BoBs&#20998;&#26512;&#34920;.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zh-CN"/>
              <a:t>核型</a:t>
            </a:r>
            <a:r>
              <a:rPr lang="en-US"/>
              <a:t>BoBs</a:t>
            </a:r>
            <a:r>
              <a:rPr lang="zh-CN"/>
              <a:t>流产物检测异常结果分类图</a:t>
            </a:r>
          </a:p>
        </c:rich>
      </c:tx>
      <c:layout>
        <c:manualLayout>
          <c:xMode val="edge"/>
          <c:yMode val="edge"/>
          <c:x val="0.276157219420302"/>
          <c:y val="0.00564322676151435"/>
        </c:manualLayout>
      </c:layout>
      <c:overlay val="0"/>
      <c:spPr>
        <a:noFill/>
        <a:ln>
          <a:noFill/>
        </a:ln>
        <a:effectLst/>
      </c:spPr>
      <c:txPr>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zh-CN"/>
        </a:p>
      </c:txPr>
    </c:title>
    <c:autoTitleDeleted val="0"/>
    <c:plotArea>
      <c:layout>
        <c:manualLayout>
          <c:layoutTarget val="inner"/>
          <c:xMode val="edge"/>
          <c:yMode val="edge"/>
          <c:x val="0.0530288628466519"/>
          <c:y val="0.13732770106717"/>
          <c:w val="0.932136581867326"/>
          <c:h val="0.745455369519155"/>
        </c:manualLayout>
      </c:layout>
      <c:barChart>
        <c:barDir val="col"/>
        <c:grouping val="clustered"/>
        <c:varyColors val="0"/>
        <c:ser>
          <c:idx val="1"/>
          <c:order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lumMod val="85000"/>
                      </a:schemeClr>
                    </a:solidFill>
                    <a:latin typeface="+mn-lt"/>
                    <a:ea typeface="+mn-ea"/>
                    <a:cs typeface="+mn-cs"/>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lt1">
                          <a:lumMod val="95000"/>
                          <a:alpha val="54000"/>
                        </a:schemeClr>
                      </a:solidFill>
                    </a:ln>
                    <a:effectLst/>
                  </c:spPr>
                </c15:leaderLines>
              </c:ext>
            </c:extLst>
          </c:dLbls>
          <c:cat>
            <c:strRef>
              <c:f>工作表1!$G$1:$G$27</c:f>
              <c:strCache>
                <c:ptCount val="27"/>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Tuner</c:v>
                </c:pt>
                <c:pt idx="23">
                  <c:v>47，xxy</c:v>
                </c:pt>
                <c:pt idx="24">
                  <c:v>47，XYY</c:v>
                </c:pt>
                <c:pt idx="25">
                  <c:v>47，XXX</c:v>
                </c:pt>
                <c:pt idx="26">
                  <c:v>XY嵌合</c:v>
                </c:pt>
              </c:strCache>
            </c:strRef>
          </c:cat>
          <c:val>
            <c:numRef>
              <c:f>工作表1!$H$1:$H$27</c:f>
              <c:numCache>
                <c:formatCode>General</c:formatCode>
                <c:ptCount val="27"/>
                <c:pt idx="0">
                  <c:v>0.0</c:v>
                </c:pt>
                <c:pt idx="1">
                  <c:v>10.0</c:v>
                </c:pt>
                <c:pt idx="2">
                  <c:v>7.0</c:v>
                </c:pt>
                <c:pt idx="3">
                  <c:v>7.0</c:v>
                </c:pt>
                <c:pt idx="4">
                  <c:v>5.0</c:v>
                </c:pt>
                <c:pt idx="5">
                  <c:v>5.0</c:v>
                </c:pt>
                <c:pt idx="6">
                  <c:v>13.0</c:v>
                </c:pt>
                <c:pt idx="7">
                  <c:v>13.0</c:v>
                </c:pt>
                <c:pt idx="8">
                  <c:v>7.0</c:v>
                </c:pt>
                <c:pt idx="9">
                  <c:v>5.0</c:v>
                </c:pt>
                <c:pt idx="10">
                  <c:v>2.0</c:v>
                </c:pt>
                <c:pt idx="11">
                  <c:v>3.0</c:v>
                </c:pt>
                <c:pt idx="12">
                  <c:v>16.0</c:v>
                </c:pt>
                <c:pt idx="13">
                  <c:v>8.0</c:v>
                </c:pt>
                <c:pt idx="14">
                  <c:v>20.0</c:v>
                </c:pt>
                <c:pt idx="15">
                  <c:v>65.0</c:v>
                </c:pt>
                <c:pt idx="16">
                  <c:v>6.0</c:v>
                </c:pt>
                <c:pt idx="17">
                  <c:v>16.0</c:v>
                </c:pt>
                <c:pt idx="18">
                  <c:v>21.0</c:v>
                </c:pt>
                <c:pt idx="19">
                  <c:v>6.0</c:v>
                </c:pt>
                <c:pt idx="20">
                  <c:v>35.0</c:v>
                </c:pt>
                <c:pt idx="21">
                  <c:v>55.0</c:v>
                </c:pt>
                <c:pt idx="22">
                  <c:v>46.0</c:v>
                </c:pt>
                <c:pt idx="23">
                  <c:v>13.0</c:v>
                </c:pt>
                <c:pt idx="24">
                  <c:v>1.0</c:v>
                </c:pt>
                <c:pt idx="25">
                  <c:v>1.0</c:v>
                </c:pt>
                <c:pt idx="26">
                  <c:v>12.0</c:v>
                </c:pt>
              </c:numCache>
            </c:numRef>
          </c:val>
        </c:ser>
        <c:dLbls>
          <c:dLblPos val="inEnd"/>
          <c:showLegendKey val="0"/>
          <c:showVal val="1"/>
          <c:showCatName val="0"/>
          <c:showSerName val="0"/>
          <c:showPercent val="0"/>
          <c:showBubbleSize val="0"/>
        </c:dLbls>
        <c:gapWidth val="100"/>
        <c:overlap val="-24"/>
        <c:axId val="-578627248"/>
        <c:axId val="-578639072"/>
      </c:barChart>
      <c:catAx>
        <c:axId val="-578627248"/>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zh-CN"/>
          </a:p>
        </c:txPr>
        <c:crossAx val="-578639072"/>
        <c:crosses val="autoZero"/>
        <c:auto val="1"/>
        <c:lblAlgn val="ctr"/>
        <c:lblOffset val="100"/>
        <c:noMultiLvlLbl val="0"/>
      </c:catAx>
      <c:valAx>
        <c:axId val="-578639072"/>
        <c:scaling>
          <c:orientation val="minMax"/>
        </c:scaling>
        <c:delete val="0"/>
        <c:axPos val="l"/>
        <c:majorGridlines>
          <c:spPr>
            <a:ln w="9525" cap="flat" cmpd="sng" algn="ctr">
              <a:solidFill>
                <a:schemeClr val="lt1">
                  <a:lumMod val="95000"/>
                  <a:alpha val="10000"/>
                </a:schemeClr>
              </a:solidFill>
              <a:round/>
            </a:ln>
            <a:effectLst/>
          </c:spPr>
        </c:majorGridlines>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zh-CN"/>
          </a:p>
        </c:txPr>
        <c:crossAx val="-578627248"/>
        <c:crosses val="autoZero"/>
        <c:crossBetween val="between"/>
      </c:valAx>
      <c:spPr>
        <a:noFill/>
        <a:ln>
          <a:noFill/>
        </a:ln>
        <a:effectLst/>
      </c:spPr>
    </c:plotArea>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CN"/>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工作表1!$G$37:$G$41</c:f>
              <c:strCache>
                <c:ptCount val="5"/>
                <c:pt idx="0">
                  <c:v>常染色体三体</c:v>
                </c:pt>
                <c:pt idx="1">
                  <c:v>常染色体单体</c:v>
                </c:pt>
                <c:pt idx="2">
                  <c:v>常染色体缺失、重复</c:v>
                </c:pt>
                <c:pt idx="3">
                  <c:v>多个常染色体异常</c:v>
                </c:pt>
                <c:pt idx="4">
                  <c:v>性染色体异常</c:v>
                </c:pt>
              </c:strCache>
            </c:strRef>
          </c:cat>
          <c:val>
            <c:numRef>
              <c:f>工作表1!$H$37:$H$41</c:f>
              <c:numCache>
                <c:formatCode>General</c:formatCode>
                <c:ptCount val="5"/>
                <c:pt idx="0">
                  <c:v>231.0</c:v>
                </c:pt>
                <c:pt idx="1">
                  <c:v>3.0</c:v>
                </c:pt>
                <c:pt idx="2">
                  <c:v>15.0</c:v>
                </c:pt>
                <c:pt idx="3">
                  <c:v>39.0</c:v>
                </c:pt>
                <c:pt idx="4">
                  <c:v>83.0</c:v>
                </c:pt>
              </c:numCache>
            </c:numRef>
          </c:val>
        </c:ser>
        <c:dLbls>
          <c:showLegendKey val="0"/>
          <c:showVal val="1"/>
          <c:showCatName val="1"/>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en-US" smtClean="0"/>
              <a:t>单击此处编辑母版标题样式</a:t>
            </a:r>
            <a:endParaRPr kumimoji="1"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smtClean="0"/>
              <a:t>单击此处编辑母版副标题样式</a:t>
            </a:r>
            <a:endParaRPr kumimoji="1" lang="zh-CN" altLang="en-US"/>
          </a:p>
        </p:txBody>
      </p:sp>
      <p:sp>
        <p:nvSpPr>
          <p:cNvPr id="4" name="日期占位符 3"/>
          <p:cNvSpPr>
            <a:spLocks noGrp="1"/>
          </p:cNvSpPr>
          <p:nvPr>
            <p:ph type="dt" sz="half" idx="10"/>
          </p:nvPr>
        </p:nvSpPr>
        <p:spPr/>
        <p:txBody>
          <a:bodyPr/>
          <a:lstStyle/>
          <a:p>
            <a:fld id="{CAB9B9B4-9B23-F543-8954-42A09FCDA61F}" type="datetimeFigureOut">
              <a:rPr kumimoji="1" lang="zh-CN" altLang="en-US" smtClean="0"/>
              <a:t>2017/3/25</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DB5EAB59-14A2-D24F-B64E-0A82D9558965}" type="slidenum">
              <a:rPr kumimoji="1" lang="zh-CN" altLang="en-US" smtClean="0"/>
              <a:t>‹#›</a:t>
            </a:fld>
            <a:endParaRPr kumimoji="1" lang="zh-CN" altLang="en-US"/>
          </a:p>
        </p:txBody>
      </p:sp>
    </p:spTree>
    <p:extLst>
      <p:ext uri="{BB962C8B-B14F-4D97-AF65-F5344CB8AC3E}">
        <p14:creationId xmlns:p14="http://schemas.microsoft.com/office/powerpoint/2010/main" val="14959799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smtClean="0"/>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4" name="日期占位符 3"/>
          <p:cNvSpPr>
            <a:spLocks noGrp="1"/>
          </p:cNvSpPr>
          <p:nvPr>
            <p:ph type="dt" sz="half" idx="10"/>
          </p:nvPr>
        </p:nvSpPr>
        <p:spPr/>
        <p:txBody>
          <a:bodyPr/>
          <a:lstStyle/>
          <a:p>
            <a:fld id="{CAB9B9B4-9B23-F543-8954-42A09FCDA61F}" type="datetimeFigureOut">
              <a:rPr kumimoji="1" lang="zh-CN" altLang="en-US" smtClean="0"/>
              <a:t>2017/3/25</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DB5EAB59-14A2-D24F-B64E-0A82D9558965}" type="slidenum">
              <a:rPr kumimoji="1" lang="zh-CN" altLang="en-US" smtClean="0"/>
              <a:t>‹#›</a:t>
            </a:fld>
            <a:endParaRPr kumimoji="1" lang="zh-CN" altLang="en-US"/>
          </a:p>
        </p:txBody>
      </p:sp>
    </p:spTree>
    <p:extLst>
      <p:ext uri="{BB962C8B-B14F-4D97-AF65-F5344CB8AC3E}">
        <p14:creationId xmlns:p14="http://schemas.microsoft.com/office/powerpoint/2010/main" val="1964637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kumimoji="1" lang="zh-CN" altLang="en-US" smtClean="0"/>
              <a:t>单击此处编辑母版标题样式</a:t>
            </a:r>
            <a:endParaRPr kumimoji="1"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smtClean="0"/>
              <a:t>单击此处编辑母版文本样式</a:t>
            </a:r>
          </a:p>
        </p:txBody>
      </p:sp>
      <p:sp>
        <p:nvSpPr>
          <p:cNvPr id="4" name="日期占位符 3"/>
          <p:cNvSpPr>
            <a:spLocks noGrp="1"/>
          </p:cNvSpPr>
          <p:nvPr>
            <p:ph type="dt" sz="half" idx="10"/>
          </p:nvPr>
        </p:nvSpPr>
        <p:spPr/>
        <p:txBody>
          <a:bodyPr/>
          <a:lstStyle/>
          <a:p>
            <a:fld id="{CAB9B9B4-9B23-F543-8954-42A09FCDA61F}" type="datetimeFigureOut">
              <a:rPr kumimoji="1" lang="zh-CN" altLang="en-US" smtClean="0"/>
              <a:t>2017/3/25</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DB5EAB59-14A2-D24F-B64E-0A82D9558965}" type="slidenum">
              <a:rPr kumimoji="1" lang="zh-CN" altLang="en-US" smtClean="0"/>
              <a:t>‹#›</a:t>
            </a:fld>
            <a:endParaRPr kumimoji="1" lang="zh-CN" altLang="en-US"/>
          </a:p>
        </p:txBody>
      </p:sp>
    </p:spTree>
    <p:extLst>
      <p:ext uri="{BB962C8B-B14F-4D97-AF65-F5344CB8AC3E}">
        <p14:creationId xmlns:p14="http://schemas.microsoft.com/office/powerpoint/2010/main" val="12841665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项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smtClean="0"/>
              <a:t>单击此处编辑母版标题样式</a:t>
            </a:r>
            <a:endParaRPr kumimoji="1" lang="zh-CN" altLang="en-US"/>
          </a:p>
        </p:txBody>
      </p:sp>
      <p:sp>
        <p:nvSpPr>
          <p:cNvPr id="3" name="内容占位符 2"/>
          <p:cNvSpPr>
            <a:spLocks noGrp="1"/>
          </p:cNvSpPr>
          <p:nvPr>
            <p:ph sz="half" idx="1"/>
          </p:nvPr>
        </p:nvSpPr>
        <p:spPr>
          <a:xfrm>
            <a:off x="838200" y="1825625"/>
            <a:ext cx="5181600" cy="4351338"/>
          </a:xfrm>
        </p:spPr>
        <p:txBody>
          <a:bodyPr/>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4" name="内容占位符 3"/>
          <p:cNvSpPr>
            <a:spLocks noGrp="1"/>
          </p:cNvSpPr>
          <p:nvPr>
            <p:ph sz="half" idx="2"/>
          </p:nvPr>
        </p:nvSpPr>
        <p:spPr>
          <a:xfrm>
            <a:off x="6172200" y="1825625"/>
            <a:ext cx="5181600" cy="4351338"/>
          </a:xfrm>
        </p:spPr>
        <p:txBody>
          <a:bodyPr/>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5" name="日期占位符 4"/>
          <p:cNvSpPr>
            <a:spLocks noGrp="1"/>
          </p:cNvSpPr>
          <p:nvPr>
            <p:ph type="dt" sz="half" idx="10"/>
          </p:nvPr>
        </p:nvSpPr>
        <p:spPr/>
        <p:txBody>
          <a:bodyPr/>
          <a:lstStyle/>
          <a:p>
            <a:fld id="{CAB9B9B4-9B23-F543-8954-42A09FCDA61F}" type="datetimeFigureOut">
              <a:rPr kumimoji="1" lang="zh-CN" altLang="en-US" smtClean="0"/>
              <a:t>2017/3/25</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DB5EAB59-14A2-D24F-B64E-0A82D9558965}" type="slidenum">
              <a:rPr kumimoji="1" lang="zh-CN" altLang="en-US" smtClean="0"/>
              <a:t>‹#›</a:t>
            </a:fld>
            <a:endParaRPr kumimoji="1" lang="zh-CN" altLang="en-US"/>
          </a:p>
        </p:txBody>
      </p:sp>
    </p:spTree>
    <p:extLst>
      <p:ext uri="{BB962C8B-B14F-4D97-AF65-F5344CB8AC3E}">
        <p14:creationId xmlns:p14="http://schemas.microsoft.com/office/powerpoint/2010/main" val="7762173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kumimoji="1" lang="zh-CN" altLang="en-US" smtClean="0"/>
              <a:t>单击此处编辑母版标题样式</a:t>
            </a:r>
            <a:endParaRPr kumimoji="1"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7" name="日期占位符 6"/>
          <p:cNvSpPr>
            <a:spLocks noGrp="1"/>
          </p:cNvSpPr>
          <p:nvPr>
            <p:ph type="dt" sz="half" idx="10"/>
          </p:nvPr>
        </p:nvSpPr>
        <p:spPr/>
        <p:txBody>
          <a:bodyPr/>
          <a:lstStyle/>
          <a:p>
            <a:fld id="{CAB9B9B4-9B23-F543-8954-42A09FCDA61F}" type="datetimeFigureOut">
              <a:rPr kumimoji="1" lang="zh-CN" altLang="en-US" smtClean="0"/>
              <a:t>2017/3/25</a:t>
            </a:fld>
            <a:endParaRPr kumimoji="1" lang="zh-CN" altLang="en-US"/>
          </a:p>
        </p:txBody>
      </p:sp>
      <p:sp>
        <p:nvSpPr>
          <p:cNvPr id="8" name="页脚占位符 7"/>
          <p:cNvSpPr>
            <a:spLocks noGrp="1"/>
          </p:cNvSpPr>
          <p:nvPr>
            <p:ph type="ftr" sz="quarter" idx="11"/>
          </p:nvPr>
        </p:nvSpPr>
        <p:spPr/>
        <p:txBody>
          <a:bodyPr/>
          <a:lstStyle/>
          <a:p>
            <a:endParaRPr kumimoji="1" lang="zh-CN" altLang="en-US"/>
          </a:p>
        </p:txBody>
      </p:sp>
      <p:sp>
        <p:nvSpPr>
          <p:cNvPr id="9" name="幻灯片编号占位符 8"/>
          <p:cNvSpPr>
            <a:spLocks noGrp="1"/>
          </p:cNvSpPr>
          <p:nvPr>
            <p:ph type="sldNum" sz="quarter" idx="12"/>
          </p:nvPr>
        </p:nvSpPr>
        <p:spPr/>
        <p:txBody>
          <a:bodyPr/>
          <a:lstStyle/>
          <a:p>
            <a:fld id="{DB5EAB59-14A2-D24F-B64E-0A82D9558965}" type="slidenum">
              <a:rPr kumimoji="1" lang="zh-CN" altLang="en-US" smtClean="0"/>
              <a:t>‹#›</a:t>
            </a:fld>
            <a:endParaRPr kumimoji="1" lang="zh-CN" altLang="en-US"/>
          </a:p>
        </p:txBody>
      </p:sp>
    </p:spTree>
    <p:extLst>
      <p:ext uri="{BB962C8B-B14F-4D97-AF65-F5344CB8AC3E}">
        <p14:creationId xmlns:p14="http://schemas.microsoft.com/office/powerpoint/2010/main" val="20694976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smtClean="0"/>
              <a:t>单击此处编辑母版标题样式</a:t>
            </a:r>
            <a:endParaRPr kumimoji="1" lang="zh-CN" altLang="en-US"/>
          </a:p>
        </p:txBody>
      </p:sp>
      <p:sp>
        <p:nvSpPr>
          <p:cNvPr id="3" name="日期占位符 2"/>
          <p:cNvSpPr>
            <a:spLocks noGrp="1"/>
          </p:cNvSpPr>
          <p:nvPr>
            <p:ph type="dt" sz="half" idx="10"/>
          </p:nvPr>
        </p:nvSpPr>
        <p:spPr/>
        <p:txBody>
          <a:bodyPr/>
          <a:lstStyle/>
          <a:p>
            <a:fld id="{CAB9B9B4-9B23-F543-8954-42A09FCDA61F}" type="datetimeFigureOut">
              <a:rPr kumimoji="1" lang="zh-CN" altLang="en-US" smtClean="0"/>
              <a:t>2017/3/25</a:t>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幻灯片编号占位符 4"/>
          <p:cNvSpPr>
            <a:spLocks noGrp="1"/>
          </p:cNvSpPr>
          <p:nvPr>
            <p:ph type="sldNum" sz="quarter" idx="12"/>
          </p:nvPr>
        </p:nvSpPr>
        <p:spPr/>
        <p:txBody>
          <a:bodyPr/>
          <a:lstStyle/>
          <a:p>
            <a:fld id="{DB5EAB59-14A2-D24F-B64E-0A82D9558965}" type="slidenum">
              <a:rPr kumimoji="1" lang="zh-CN" altLang="en-US" smtClean="0"/>
              <a:t>‹#›</a:t>
            </a:fld>
            <a:endParaRPr kumimoji="1" lang="zh-CN" altLang="en-US"/>
          </a:p>
        </p:txBody>
      </p:sp>
    </p:spTree>
    <p:extLst>
      <p:ext uri="{BB962C8B-B14F-4D97-AF65-F5344CB8AC3E}">
        <p14:creationId xmlns:p14="http://schemas.microsoft.com/office/powerpoint/2010/main" val="1401722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AB9B9B4-9B23-F543-8954-42A09FCDA61F}" type="datetimeFigureOut">
              <a:rPr kumimoji="1" lang="zh-CN" altLang="en-US" smtClean="0"/>
              <a:t>2017/3/25</a:t>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幻灯片编号占位符 3"/>
          <p:cNvSpPr>
            <a:spLocks noGrp="1"/>
          </p:cNvSpPr>
          <p:nvPr>
            <p:ph type="sldNum" sz="quarter" idx="12"/>
          </p:nvPr>
        </p:nvSpPr>
        <p:spPr/>
        <p:txBody>
          <a:bodyPr/>
          <a:lstStyle/>
          <a:p>
            <a:fld id="{DB5EAB59-14A2-D24F-B64E-0A82D9558965}" type="slidenum">
              <a:rPr kumimoji="1" lang="zh-CN" altLang="en-US" smtClean="0"/>
              <a:t>‹#›</a:t>
            </a:fld>
            <a:endParaRPr kumimoji="1" lang="zh-CN" altLang="en-US"/>
          </a:p>
        </p:txBody>
      </p:sp>
    </p:spTree>
    <p:extLst>
      <p:ext uri="{BB962C8B-B14F-4D97-AF65-F5344CB8AC3E}">
        <p14:creationId xmlns:p14="http://schemas.microsoft.com/office/powerpoint/2010/main" val="850785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smtClean="0"/>
              <a:t>单击此处编辑母版标题样式</a:t>
            </a:r>
            <a:endParaRPr kumimoji="1"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smtClean="0"/>
              <a:t>单击此处编辑母版文本样式</a:t>
            </a:r>
          </a:p>
        </p:txBody>
      </p:sp>
      <p:sp>
        <p:nvSpPr>
          <p:cNvPr id="5" name="日期占位符 4"/>
          <p:cNvSpPr>
            <a:spLocks noGrp="1"/>
          </p:cNvSpPr>
          <p:nvPr>
            <p:ph type="dt" sz="half" idx="10"/>
          </p:nvPr>
        </p:nvSpPr>
        <p:spPr/>
        <p:txBody>
          <a:bodyPr/>
          <a:lstStyle/>
          <a:p>
            <a:fld id="{CAB9B9B4-9B23-F543-8954-42A09FCDA61F}" type="datetimeFigureOut">
              <a:rPr kumimoji="1" lang="zh-CN" altLang="en-US" smtClean="0"/>
              <a:t>2017/3/25</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DB5EAB59-14A2-D24F-B64E-0A82D9558965}" type="slidenum">
              <a:rPr kumimoji="1" lang="zh-CN" altLang="en-US" smtClean="0"/>
              <a:t>‹#›</a:t>
            </a:fld>
            <a:endParaRPr kumimoji="1" lang="zh-CN" altLang="en-US"/>
          </a:p>
        </p:txBody>
      </p:sp>
    </p:spTree>
    <p:extLst>
      <p:ext uri="{BB962C8B-B14F-4D97-AF65-F5344CB8AC3E}">
        <p14:creationId xmlns:p14="http://schemas.microsoft.com/office/powerpoint/2010/main" val="12139113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smtClean="0"/>
              <a:t>单击此处编辑母版标题样式</a:t>
            </a:r>
            <a:endParaRPr kumimoji="1"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smtClean="0"/>
              <a:t>单击此处编辑母版文本样式</a:t>
            </a:r>
          </a:p>
        </p:txBody>
      </p:sp>
      <p:sp>
        <p:nvSpPr>
          <p:cNvPr id="5" name="日期占位符 4"/>
          <p:cNvSpPr>
            <a:spLocks noGrp="1"/>
          </p:cNvSpPr>
          <p:nvPr>
            <p:ph type="dt" sz="half" idx="10"/>
          </p:nvPr>
        </p:nvSpPr>
        <p:spPr/>
        <p:txBody>
          <a:bodyPr/>
          <a:lstStyle/>
          <a:p>
            <a:fld id="{CAB9B9B4-9B23-F543-8954-42A09FCDA61F}" type="datetimeFigureOut">
              <a:rPr kumimoji="1" lang="zh-CN" altLang="en-US" smtClean="0"/>
              <a:t>2017/3/25</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DB5EAB59-14A2-D24F-B64E-0A82D9558965}" type="slidenum">
              <a:rPr kumimoji="1" lang="zh-CN" altLang="en-US" smtClean="0"/>
              <a:t>‹#›</a:t>
            </a:fld>
            <a:endParaRPr kumimoji="1" lang="zh-CN" altLang="en-US"/>
          </a:p>
        </p:txBody>
      </p:sp>
    </p:spTree>
    <p:extLst>
      <p:ext uri="{BB962C8B-B14F-4D97-AF65-F5344CB8AC3E}">
        <p14:creationId xmlns:p14="http://schemas.microsoft.com/office/powerpoint/2010/main" val="11136146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smtClean="0"/>
              <a:t>单击此处编辑母版标题样式</a:t>
            </a:r>
            <a:endParaRPr kumimoji="1" lang="zh-CN" altLang="en-US"/>
          </a:p>
        </p:txBody>
      </p:sp>
      <p:sp>
        <p:nvSpPr>
          <p:cNvPr id="3" name="竖排文本占位符 2"/>
          <p:cNvSpPr>
            <a:spLocks noGrp="1"/>
          </p:cNvSpPr>
          <p:nvPr>
            <p:ph type="body" orient="vert" idx="1"/>
          </p:nvPr>
        </p:nvSpPr>
        <p:spPr/>
        <p:txBody>
          <a:bodyPr vert="eaVert"/>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4" name="日期占位符 3"/>
          <p:cNvSpPr>
            <a:spLocks noGrp="1"/>
          </p:cNvSpPr>
          <p:nvPr>
            <p:ph type="dt" sz="half" idx="10"/>
          </p:nvPr>
        </p:nvSpPr>
        <p:spPr/>
        <p:txBody>
          <a:bodyPr/>
          <a:lstStyle/>
          <a:p>
            <a:fld id="{CAB9B9B4-9B23-F543-8954-42A09FCDA61F}" type="datetimeFigureOut">
              <a:rPr kumimoji="1" lang="zh-CN" altLang="en-US" smtClean="0"/>
              <a:t>2017/3/25</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DB5EAB59-14A2-D24F-B64E-0A82D9558965}" type="slidenum">
              <a:rPr kumimoji="1" lang="zh-CN" altLang="en-US" smtClean="0"/>
              <a:t>‹#›</a:t>
            </a:fld>
            <a:endParaRPr kumimoji="1" lang="zh-CN" altLang="en-US"/>
          </a:p>
        </p:txBody>
      </p:sp>
    </p:spTree>
    <p:extLst>
      <p:ext uri="{BB962C8B-B14F-4D97-AF65-F5344CB8AC3E}">
        <p14:creationId xmlns:p14="http://schemas.microsoft.com/office/powerpoint/2010/main" val="12011700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kumimoji="1" lang="zh-CN" altLang="en-US" smtClean="0"/>
              <a:t>单击此处编辑母版标题样式</a:t>
            </a:r>
            <a:endParaRPr kumimoji="1" lang="zh-CN" altLang="en-US"/>
          </a:p>
        </p:txBody>
      </p:sp>
      <p:sp>
        <p:nvSpPr>
          <p:cNvPr id="3" name="竖排文本占位符 2"/>
          <p:cNvSpPr>
            <a:spLocks noGrp="1"/>
          </p:cNvSpPr>
          <p:nvPr>
            <p:ph type="body" orient="vert" idx="1"/>
          </p:nvPr>
        </p:nvSpPr>
        <p:spPr>
          <a:xfrm>
            <a:off x="838200" y="365125"/>
            <a:ext cx="7734300" cy="5811838"/>
          </a:xfrm>
        </p:spPr>
        <p:txBody>
          <a:bodyPr vert="eaVert"/>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4" name="日期占位符 3"/>
          <p:cNvSpPr>
            <a:spLocks noGrp="1"/>
          </p:cNvSpPr>
          <p:nvPr>
            <p:ph type="dt" sz="half" idx="10"/>
          </p:nvPr>
        </p:nvSpPr>
        <p:spPr/>
        <p:txBody>
          <a:bodyPr/>
          <a:lstStyle/>
          <a:p>
            <a:fld id="{CAB9B9B4-9B23-F543-8954-42A09FCDA61F}" type="datetimeFigureOut">
              <a:rPr kumimoji="1" lang="zh-CN" altLang="en-US" smtClean="0"/>
              <a:t>2017/3/25</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DB5EAB59-14A2-D24F-B64E-0A82D9558965}" type="slidenum">
              <a:rPr kumimoji="1" lang="zh-CN" altLang="en-US" smtClean="0"/>
              <a:t>‹#›</a:t>
            </a:fld>
            <a:endParaRPr kumimoji="1" lang="zh-CN" altLang="en-US"/>
          </a:p>
        </p:txBody>
      </p:sp>
    </p:spTree>
    <p:extLst>
      <p:ext uri="{BB962C8B-B14F-4D97-AF65-F5344CB8AC3E}">
        <p14:creationId xmlns:p14="http://schemas.microsoft.com/office/powerpoint/2010/main" val="171846283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smtClean="0"/>
              <a:t>单击此处编辑母版标题样式</a:t>
            </a:r>
            <a:endParaRPr kumimoji="1"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B9B9B4-9B23-F543-8954-42A09FCDA61F}" type="datetimeFigureOut">
              <a:rPr kumimoji="1" lang="zh-CN" altLang="en-US" smtClean="0"/>
              <a:t>2017/3/25</a:t>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幻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5EAB59-14A2-D24F-B64E-0A82D9558965}" type="slidenum">
              <a:rPr kumimoji="1" lang="zh-CN" altLang="en-US" smtClean="0"/>
              <a:t>‹#›</a:t>
            </a:fld>
            <a:endParaRPr kumimoji="1" lang="zh-CN" altLang="en-US"/>
          </a:p>
        </p:txBody>
      </p:sp>
    </p:spTree>
    <p:extLst>
      <p:ext uri="{BB962C8B-B14F-4D97-AF65-F5344CB8AC3E}">
        <p14:creationId xmlns:p14="http://schemas.microsoft.com/office/powerpoint/2010/main" val="3799586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tif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tiff"/><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632943"/>
            <a:ext cx="9144000" cy="2387600"/>
          </a:xfrm>
        </p:spPr>
        <p:txBody>
          <a:bodyPr>
            <a:normAutofit/>
          </a:bodyPr>
          <a:lstStyle/>
          <a:p>
            <a:pPr>
              <a:lnSpc>
                <a:spcPct val="150000"/>
              </a:lnSpc>
            </a:pPr>
            <a:r>
              <a:rPr kumimoji="1" lang="en-US" altLang="zh-CN" sz="2800" b="1" dirty="0" smtClean="0"/>
              <a:t>747</a:t>
            </a:r>
            <a:r>
              <a:rPr kumimoji="1" lang="zh-CN" altLang="en-US" sz="2800" b="1" dirty="0" smtClean="0"/>
              <a:t>例连续流产标本的核型</a:t>
            </a:r>
            <a:r>
              <a:rPr kumimoji="1" lang="en-US" altLang="zh-CN" sz="2800" b="1" dirty="0" err="1" smtClean="0"/>
              <a:t>BoBs</a:t>
            </a:r>
            <a:r>
              <a:rPr kumimoji="1" lang="zh-CN" altLang="en-US" sz="2800" b="1" dirty="0" smtClean="0"/>
              <a:t>遗传学诊断及</a:t>
            </a:r>
            <a:r>
              <a:rPr kumimoji="1" lang="en-US" altLang="zh-CN" sz="2800" b="1" dirty="0" smtClean="0"/>
              <a:t/>
            </a:r>
            <a:br>
              <a:rPr kumimoji="1" lang="en-US" altLang="zh-CN" sz="2800" b="1" dirty="0" smtClean="0"/>
            </a:br>
            <a:r>
              <a:rPr kumimoji="1" lang="zh-CN" altLang="en-US" sz="2800" b="1" dirty="0" smtClean="0"/>
              <a:t>与核型分析结果的比对分析</a:t>
            </a:r>
            <a:endParaRPr kumimoji="1" lang="zh-CN" altLang="en-US" sz="2800" b="1" dirty="0"/>
          </a:p>
        </p:txBody>
      </p:sp>
      <p:sp>
        <p:nvSpPr>
          <p:cNvPr id="4" name="副标题 3"/>
          <p:cNvSpPr>
            <a:spLocks noGrp="1"/>
          </p:cNvSpPr>
          <p:nvPr>
            <p:ph type="subTitle" idx="1"/>
          </p:nvPr>
        </p:nvSpPr>
        <p:spPr>
          <a:xfrm>
            <a:off x="1524000" y="4131427"/>
            <a:ext cx="9144000" cy="1655762"/>
          </a:xfrm>
        </p:spPr>
        <p:txBody>
          <a:bodyPr>
            <a:normAutofit/>
          </a:bodyPr>
          <a:lstStyle/>
          <a:p>
            <a:r>
              <a:rPr kumimoji="1" lang="zh-CN" altLang="en-US" sz="1800" dirty="0" smtClean="0"/>
              <a:t>北京协和医院妇产科 蒋宇林</a:t>
            </a:r>
            <a:endParaRPr kumimoji="1" lang="zh-CN" altLang="en-US" sz="1800" dirty="0"/>
          </a:p>
        </p:txBody>
      </p:sp>
    </p:spTree>
    <p:extLst>
      <p:ext uri="{BB962C8B-B14F-4D97-AF65-F5344CB8AC3E}">
        <p14:creationId xmlns:p14="http://schemas.microsoft.com/office/powerpoint/2010/main" val="6972321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88010" y="295307"/>
            <a:ext cx="10515600" cy="1325563"/>
          </a:xfrm>
        </p:spPr>
        <p:txBody>
          <a:bodyPr>
            <a:normAutofit/>
          </a:bodyPr>
          <a:lstStyle/>
          <a:p>
            <a:r>
              <a:rPr kumimoji="1" lang="zh-CN" altLang="en-US" sz="3200" dirty="0" smtClean="0"/>
              <a:t>胎儿染色体异常是早期自然流产的主要原因</a:t>
            </a:r>
            <a:endParaRPr kumimoji="1" lang="zh-CN" altLang="en-US" sz="3200" dirty="0"/>
          </a:p>
        </p:txBody>
      </p:sp>
      <p:sp>
        <p:nvSpPr>
          <p:cNvPr id="3" name="内容占位符 2"/>
          <p:cNvSpPr>
            <a:spLocks noGrp="1"/>
          </p:cNvSpPr>
          <p:nvPr>
            <p:ph idx="1"/>
          </p:nvPr>
        </p:nvSpPr>
        <p:spPr>
          <a:xfrm>
            <a:off x="233766" y="1771381"/>
            <a:ext cx="10515600" cy="4351338"/>
          </a:xfrm>
        </p:spPr>
        <p:txBody>
          <a:bodyPr>
            <a:normAutofit/>
          </a:bodyPr>
          <a:lstStyle/>
          <a:p>
            <a:pPr>
              <a:lnSpc>
                <a:spcPct val="150000"/>
              </a:lnSpc>
            </a:pPr>
            <a:r>
              <a:rPr kumimoji="1" lang="zh-CN" altLang="en-US" sz="2400" dirty="0" smtClean="0"/>
              <a:t>早孕期自然流产是产科常见不良妊娠结局</a:t>
            </a:r>
            <a:endParaRPr kumimoji="1" lang="en-US" altLang="zh-CN" sz="2400" dirty="0" smtClean="0"/>
          </a:p>
          <a:p>
            <a:pPr lvl="1">
              <a:lnSpc>
                <a:spcPct val="150000"/>
              </a:lnSpc>
            </a:pPr>
            <a:r>
              <a:rPr kumimoji="1" lang="zh-CN" altLang="en-US" sz="2000" dirty="0" smtClean="0"/>
              <a:t>临床可识别的妊娠中发生流产的几率在</a:t>
            </a:r>
            <a:r>
              <a:rPr kumimoji="1" lang="en-US" altLang="zh-CN" sz="2000" dirty="0" smtClean="0"/>
              <a:t>8-20%</a:t>
            </a:r>
          </a:p>
          <a:p>
            <a:pPr lvl="1">
              <a:lnSpc>
                <a:spcPct val="150000"/>
              </a:lnSpc>
            </a:pPr>
            <a:r>
              <a:rPr kumimoji="1" lang="en-US" altLang="zh-CN" sz="2000" dirty="0" smtClean="0"/>
              <a:t>15%</a:t>
            </a:r>
            <a:r>
              <a:rPr kumimoji="1" lang="zh-CN" altLang="en-US" sz="2000" dirty="0" smtClean="0"/>
              <a:t>育龄期妇女有一次偶尔的自然流产</a:t>
            </a:r>
            <a:endParaRPr kumimoji="1" lang="en-US" altLang="zh-CN" sz="2000" dirty="0" smtClean="0"/>
          </a:p>
          <a:p>
            <a:pPr lvl="1">
              <a:lnSpc>
                <a:spcPct val="150000"/>
              </a:lnSpc>
            </a:pPr>
            <a:r>
              <a:rPr kumimoji="1" lang="en-US" altLang="zh-CN" sz="2000" dirty="0" smtClean="0"/>
              <a:t>2%</a:t>
            </a:r>
            <a:r>
              <a:rPr kumimoji="1" lang="zh-CN" altLang="en-US" sz="2000" dirty="0" smtClean="0"/>
              <a:t>有连续</a:t>
            </a:r>
            <a:r>
              <a:rPr kumimoji="1" lang="en-US" altLang="zh-CN" sz="2000" dirty="0" smtClean="0"/>
              <a:t>2</a:t>
            </a:r>
            <a:r>
              <a:rPr kumimoji="1" lang="zh-CN" altLang="en-US" sz="2000" dirty="0" smtClean="0"/>
              <a:t>次的自然流产</a:t>
            </a:r>
            <a:endParaRPr kumimoji="1" lang="en-US" altLang="zh-CN" sz="2000" dirty="0"/>
          </a:p>
          <a:p>
            <a:pPr lvl="1">
              <a:lnSpc>
                <a:spcPct val="150000"/>
              </a:lnSpc>
            </a:pPr>
            <a:r>
              <a:rPr kumimoji="1" lang="en-US" altLang="zh-CN" sz="2000" dirty="0" smtClean="0"/>
              <a:t>0.4-1%</a:t>
            </a:r>
            <a:r>
              <a:rPr kumimoji="1" lang="zh-CN" altLang="en-US" sz="2000" dirty="0" smtClean="0"/>
              <a:t>有连续</a:t>
            </a:r>
            <a:r>
              <a:rPr kumimoji="1" lang="en-US" altLang="zh-CN" sz="2000" dirty="0" smtClean="0"/>
              <a:t>3</a:t>
            </a:r>
            <a:r>
              <a:rPr kumimoji="1" lang="zh-CN" altLang="en-US" sz="2000" dirty="0" smtClean="0"/>
              <a:t>次的自然流产</a:t>
            </a:r>
            <a:endParaRPr kumimoji="1" lang="en-US" altLang="zh-CN" sz="2000" dirty="0" smtClean="0"/>
          </a:p>
          <a:p>
            <a:pPr>
              <a:lnSpc>
                <a:spcPct val="150000"/>
              </a:lnSpc>
            </a:pPr>
            <a:r>
              <a:rPr kumimoji="1" lang="zh-CN" altLang="en-US" sz="2400" dirty="0" smtClean="0"/>
              <a:t>胎儿染色体异常约占流产原因的</a:t>
            </a:r>
            <a:r>
              <a:rPr kumimoji="1" lang="en-US" altLang="zh-CN" sz="2400" dirty="0" smtClean="0">
                <a:solidFill>
                  <a:srgbClr val="FF0000"/>
                </a:solidFill>
              </a:rPr>
              <a:t>50%</a:t>
            </a:r>
            <a:r>
              <a:rPr kumimoji="1" lang="zh-CN" altLang="en-US" sz="2400" dirty="0" smtClean="0"/>
              <a:t>左右</a:t>
            </a:r>
            <a:endParaRPr kumimoji="1" lang="en-US" altLang="zh-CN" sz="2400" dirty="0" smtClean="0"/>
          </a:p>
          <a:p>
            <a:pPr>
              <a:lnSpc>
                <a:spcPct val="150000"/>
              </a:lnSpc>
            </a:pPr>
            <a:endParaRPr kumimoji="1" lang="zh-CN" altLang="en-US" sz="2400"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41413" y="1852047"/>
            <a:ext cx="5007691" cy="33767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8347073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zh-CN" altLang="en-US" sz="2800" dirty="0" smtClean="0"/>
              <a:t>核型分析是诊断流产物染色</a:t>
            </a:r>
            <a:r>
              <a:rPr kumimoji="1" lang="zh-CN" altLang="en-US" sz="2800" smtClean="0"/>
              <a:t>体病的传统方法</a:t>
            </a:r>
            <a:endParaRPr kumimoji="1" lang="zh-CN" altLang="en-US" sz="2800"/>
          </a:p>
        </p:txBody>
      </p:sp>
      <p:sp>
        <p:nvSpPr>
          <p:cNvPr id="3" name="内容占位符 2"/>
          <p:cNvSpPr>
            <a:spLocks noGrp="1"/>
          </p:cNvSpPr>
          <p:nvPr>
            <p:ph idx="1"/>
          </p:nvPr>
        </p:nvSpPr>
        <p:spPr>
          <a:xfrm>
            <a:off x="683217" y="1738312"/>
            <a:ext cx="4454471" cy="4351338"/>
          </a:xfrm>
          <a:ln>
            <a:solidFill>
              <a:schemeClr val="accent1"/>
            </a:solidFill>
          </a:ln>
        </p:spPr>
        <p:txBody>
          <a:bodyPr>
            <a:normAutofit/>
          </a:bodyPr>
          <a:lstStyle/>
          <a:p>
            <a:pPr>
              <a:lnSpc>
                <a:spcPct val="150000"/>
              </a:lnSpc>
            </a:pPr>
            <a:r>
              <a:rPr lang="zh-CN" altLang="en-US" sz="1800" dirty="0" smtClean="0">
                <a:latin typeface="Hiragino Sans GB W3"/>
                <a:ea typeface="Hiragino Sans GB W3"/>
                <a:cs typeface="Hiragino Sans GB W3"/>
              </a:rPr>
              <a:t>目前临床最常用的遗传诊断技术</a:t>
            </a:r>
            <a:endParaRPr lang="en-US" altLang="zh-CN" sz="1800" dirty="0" smtClean="0">
              <a:latin typeface="Hiragino Sans GB W3"/>
              <a:ea typeface="Hiragino Sans GB W3"/>
              <a:cs typeface="Hiragino Sans GB W3"/>
            </a:endParaRPr>
          </a:p>
          <a:p>
            <a:pPr>
              <a:lnSpc>
                <a:spcPct val="150000"/>
              </a:lnSpc>
            </a:pPr>
            <a:r>
              <a:rPr lang="zh-CN" altLang="en-US" sz="1800" dirty="0" smtClean="0">
                <a:latin typeface="Hiragino Sans GB W3"/>
                <a:ea typeface="Hiragino Sans GB W3"/>
                <a:cs typeface="Hiragino Sans GB W3"/>
              </a:rPr>
              <a:t>可以发现各种染色体数目及大片段的异常</a:t>
            </a:r>
            <a:endParaRPr lang="en-US" altLang="zh-CN" sz="1800" dirty="0" smtClean="0">
              <a:latin typeface="Hiragino Sans GB W3"/>
              <a:ea typeface="Hiragino Sans GB W3"/>
              <a:cs typeface="Hiragino Sans GB W3"/>
            </a:endParaRPr>
          </a:p>
          <a:p>
            <a:pPr>
              <a:lnSpc>
                <a:spcPct val="150000"/>
              </a:lnSpc>
            </a:pPr>
            <a:r>
              <a:rPr lang="zh-CN" altLang="en-US" sz="1800" dirty="0" smtClean="0">
                <a:latin typeface="Hiragino Sans GB W3"/>
                <a:ea typeface="Hiragino Sans GB W3"/>
                <a:cs typeface="Hiragino Sans GB W3"/>
              </a:rPr>
              <a:t>倍体数异常、嵌合异常</a:t>
            </a:r>
            <a:endParaRPr lang="en-US" altLang="zh-CN" sz="1800" dirty="0" smtClean="0">
              <a:latin typeface="Hiragino Sans GB W3"/>
              <a:ea typeface="Hiragino Sans GB W3"/>
              <a:cs typeface="Hiragino Sans GB W3"/>
            </a:endParaRPr>
          </a:p>
          <a:p>
            <a:pPr>
              <a:lnSpc>
                <a:spcPct val="150000"/>
              </a:lnSpc>
            </a:pPr>
            <a:r>
              <a:rPr lang="zh-CN" altLang="en-US" sz="1800" dirty="0" smtClean="0">
                <a:latin typeface="Hiragino Sans GB W3"/>
                <a:ea typeface="Hiragino Sans GB W3"/>
                <a:cs typeface="Hiragino Sans GB W3"/>
              </a:rPr>
              <a:t>目前是流产物组织遗传诊断的金标准</a:t>
            </a:r>
            <a:endParaRPr lang="en-US" altLang="zh-CN" sz="1800" dirty="0" smtClean="0">
              <a:latin typeface="Hiragino Sans GB W3"/>
              <a:ea typeface="Hiragino Sans GB W3"/>
              <a:cs typeface="Hiragino Sans GB W3"/>
            </a:endParaRPr>
          </a:p>
          <a:p>
            <a:endParaRPr kumimoji="1" lang="zh-CN" altLang="en-US" sz="1800" dirty="0"/>
          </a:p>
        </p:txBody>
      </p:sp>
      <p:sp>
        <p:nvSpPr>
          <p:cNvPr id="4" name="Content Placeholder 1"/>
          <p:cNvSpPr txBox="1">
            <a:spLocks/>
          </p:cNvSpPr>
          <p:nvPr/>
        </p:nvSpPr>
        <p:spPr>
          <a:xfrm>
            <a:off x="5811865" y="1738312"/>
            <a:ext cx="5230677" cy="4351337"/>
          </a:xfrm>
          <a:prstGeom prst="rect">
            <a:avLst/>
          </a:prstGeom>
          <a:ln>
            <a:solidFill>
              <a:schemeClr val="accent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50000"/>
              </a:lnSpc>
            </a:pPr>
            <a:r>
              <a:rPr lang="zh-CN" altLang="en-US" sz="1800" dirty="0" smtClean="0">
                <a:latin typeface="Hiragino Sans GB W3"/>
                <a:ea typeface="Hiragino Sans GB W3"/>
                <a:cs typeface="Hiragino Sans GB W3"/>
              </a:rPr>
              <a:t>需要细胞培养，绒毛组织由于活性不高，培养失败率约</a:t>
            </a:r>
            <a:r>
              <a:rPr lang="en-US" altLang="zh-CN" sz="1800" dirty="0" smtClean="0">
                <a:latin typeface="Hiragino Sans GB W3"/>
                <a:ea typeface="Hiragino Sans GB W3"/>
                <a:cs typeface="Hiragino Sans GB W3"/>
              </a:rPr>
              <a:t>20-25%</a:t>
            </a:r>
          </a:p>
          <a:p>
            <a:pPr>
              <a:lnSpc>
                <a:spcPct val="150000"/>
              </a:lnSpc>
            </a:pPr>
            <a:r>
              <a:rPr lang="zh-CN" altLang="en-US" sz="1800" dirty="0" smtClean="0">
                <a:latin typeface="Hiragino Sans GB W3"/>
                <a:ea typeface="Hiragino Sans GB W3"/>
                <a:cs typeface="Hiragino Sans GB W3"/>
              </a:rPr>
              <a:t>流产绒毛组织活性低，培养周期长，出报告需</a:t>
            </a:r>
            <a:r>
              <a:rPr lang="zh-CN" altLang="zh-CN" sz="1800" dirty="0" smtClean="0">
                <a:latin typeface="Hiragino Sans GB W3"/>
                <a:ea typeface="Hiragino Sans GB W3"/>
                <a:cs typeface="Hiragino Sans GB W3"/>
              </a:rPr>
              <a:t>4</a:t>
            </a:r>
            <a:r>
              <a:rPr lang="en-US" altLang="zh-CN" sz="1800" dirty="0" smtClean="0">
                <a:latin typeface="Hiragino Sans GB W3"/>
                <a:ea typeface="Hiragino Sans GB W3"/>
                <a:cs typeface="Hiragino Sans GB W3"/>
              </a:rPr>
              <a:t>-6</a:t>
            </a:r>
            <a:r>
              <a:rPr lang="zh-CN" altLang="en-US" sz="1800" dirty="0" smtClean="0">
                <a:latin typeface="Hiragino Sans GB W3"/>
                <a:ea typeface="Hiragino Sans GB W3"/>
                <a:cs typeface="Hiragino Sans GB W3"/>
              </a:rPr>
              <a:t>周</a:t>
            </a:r>
            <a:endParaRPr lang="en-US" altLang="zh-CN" sz="1800" dirty="0" smtClean="0">
              <a:latin typeface="Hiragino Sans GB W3"/>
              <a:ea typeface="Hiragino Sans GB W3"/>
              <a:cs typeface="Hiragino Sans GB W3"/>
            </a:endParaRPr>
          </a:p>
          <a:p>
            <a:pPr>
              <a:lnSpc>
                <a:spcPct val="150000"/>
              </a:lnSpc>
            </a:pPr>
            <a:r>
              <a:rPr lang="zh-CN" altLang="en-US" sz="1800" dirty="0" smtClean="0">
                <a:latin typeface="Hiragino Sans GB W3"/>
                <a:ea typeface="Hiragino Sans GB W3"/>
                <a:cs typeface="Hiragino Sans GB W3"/>
              </a:rPr>
              <a:t>流产组织的核型分析难以达到高分辨水平，</a:t>
            </a:r>
            <a:r>
              <a:rPr lang="en-US" altLang="zh-CN" sz="1800" dirty="0" smtClean="0">
                <a:latin typeface="Hiragino Sans GB W3"/>
                <a:ea typeface="Hiragino Sans GB W3"/>
                <a:cs typeface="Hiragino Sans GB W3"/>
              </a:rPr>
              <a:t>&lt;10Mb</a:t>
            </a:r>
            <a:r>
              <a:rPr lang="zh-CN" altLang="en-US" sz="1800" dirty="0" smtClean="0">
                <a:latin typeface="Hiragino Sans GB W3"/>
                <a:ea typeface="Hiragino Sans GB W3"/>
                <a:cs typeface="Hiragino Sans GB W3"/>
              </a:rPr>
              <a:t>的染色体片段异常很难检出</a:t>
            </a:r>
            <a:endParaRPr lang="en-US" altLang="zh-CN" sz="1800" dirty="0" smtClean="0">
              <a:latin typeface="Hiragino Sans GB W3"/>
              <a:ea typeface="Hiragino Sans GB W3"/>
              <a:cs typeface="Hiragino Sans GB W3"/>
            </a:endParaRPr>
          </a:p>
          <a:p>
            <a:pPr>
              <a:lnSpc>
                <a:spcPct val="150000"/>
              </a:lnSpc>
            </a:pPr>
            <a:r>
              <a:rPr lang="zh-CN" altLang="en-US" sz="1800" dirty="0" smtClean="0">
                <a:latin typeface="Hiragino Sans GB W3"/>
                <a:ea typeface="Hiragino Sans GB W3"/>
                <a:cs typeface="Hiragino Sans GB W3"/>
              </a:rPr>
              <a:t>母血污染的因素影响报告的准确性</a:t>
            </a:r>
            <a:endParaRPr lang="en-US" altLang="zh-CN" sz="1800" dirty="0" smtClean="0">
              <a:latin typeface="Hiragino Sans GB W3"/>
              <a:ea typeface="Hiragino Sans GB W3"/>
              <a:cs typeface="Hiragino Sans GB W3"/>
            </a:endParaRPr>
          </a:p>
          <a:p>
            <a:endParaRPr lang="en-US" altLang="zh-CN" sz="1800" dirty="0" smtClean="0">
              <a:latin typeface="Hiragino Sans GB W3"/>
              <a:ea typeface="Hiragino Sans GB W3"/>
              <a:cs typeface="Hiragino Sans GB W3"/>
            </a:endParaRPr>
          </a:p>
          <a:p>
            <a:endParaRPr lang="en-US" sz="1800" dirty="0"/>
          </a:p>
        </p:txBody>
      </p:sp>
      <p:pic>
        <p:nvPicPr>
          <p:cNvPr id="5" name="Picture 4" descr="绒毛核型分析.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11864" y="1714499"/>
            <a:ext cx="5230677" cy="4398962"/>
          </a:xfrm>
          <a:prstGeom prst="rect">
            <a:avLst/>
          </a:prstGeom>
          <a:ln>
            <a:solidFill>
              <a:schemeClr val="accent1"/>
            </a:solidFill>
          </a:ln>
        </p:spPr>
      </p:pic>
    </p:spTree>
    <p:extLst>
      <p:ext uri="{BB962C8B-B14F-4D97-AF65-F5344CB8AC3E}">
        <p14:creationId xmlns:p14="http://schemas.microsoft.com/office/powerpoint/2010/main" val="11202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nodeType="clickEffect">
                                  <p:stCondLst>
                                    <p:cond delay="0"/>
                                  </p:stCondLst>
                                  <p:childTnLst>
                                    <p:animEffect transition="out" filter="blinds(horizontal)">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274499"/>
            <a:ext cx="10515600" cy="1325563"/>
          </a:xfrm>
        </p:spPr>
        <p:txBody>
          <a:bodyPr>
            <a:normAutofit/>
          </a:bodyPr>
          <a:lstStyle/>
          <a:p>
            <a:r>
              <a:rPr kumimoji="1" lang="zh-CN" altLang="en-US" sz="2400" dirty="0" smtClean="0"/>
              <a:t>核型</a:t>
            </a:r>
            <a:r>
              <a:rPr kumimoji="1" lang="en-US" altLang="zh-CN" sz="2400" dirty="0" err="1" smtClean="0"/>
              <a:t>BoBs</a:t>
            </a:r>
            <a:r>
              <a:rPr kumimoji="1" lang="zh-CN" altLang="en-US" sz="2400" dirty="0" smtClean="0"/>
              <a:t>全基因组芯片技术是一种针对流产物组织分子诊断方法</a:t>
            </a:r>
            <a:endParaRPr kumimoji="1" lang="zh-CN" altLang="en-US" sz="2400" dirty="0"/>
          </a:p>
        </p:txBody>
      </p:sp>
      <p:sp>
        <p:nvSpPr>
          <p:cNvPr id="4" name="Content Placeholder 4"/>
          <p:cNvSpPr txBox="1">
            <a:spLocks/>
          </p:cNvSpPr>
          <p:nvPr/>
        </p:nvSpPr>
        <p:spPr>
          <a:xfrm>
            <a:off x="732322" y="1816225"/>
            <a:ext cx="5889860" cy="45259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50000"/>
              </a:lnSpc>
            </a:pPr>
            <a:r>
              <a:rPr lang="zh-CN" altLang="en-US" sz="2000" dirty="0" smtClean="0">
                <a:latin typeface="Hiragino Sans GB W3"/>
                <a:ea typeface="Hiragino Sans GB W3"/>
                <a:cs typeface="Hiragino Sans GB W3"/>
              </a:rPr>
              <a:t>是一种多位点，低分辨率，涵盖所有</a:t>
            </a:r>
            <a:r>
              <a:rPr lang="en-US" altLang="zh-CN" sz="2000" dirty="0" smtClean="0">
                <a:latin typeface="Hiragino Sans GB W3"/>
                <a:ea typeface="Hiragino Sans GB W3"/>
                <a:cs typeface="Hiragino Sans GB W3"/>
              </a:rPr>
              <a:t>46</a:t>
            </a:r>
            <a:r>
              <a:rPr lang="zh-CN" altLang="en-US" sz="2000" dirty="0" smtClean="0">
                <a:latin typeface="Hiragino Sans GB W3"/>
                <a:ea typeface="Hiragino Sans GB W3"/>
                <a:cs typeface="Hiragino Sans GB W3"/>
              </a:rPr>
              <a:t>条染色体的靶向性液态基因芯片</a:t>
            </a:r>
            <a:endParaRPr lang="en-US" altLang="zh-CN" sz="2000" dirty="0" smtClean="0">
              <a:latin typeface="Hiragino Sans GB W3"/>
              <a:ea typeface="Hiragino Sans GB W3"/>
              <a:cs typeface="Hiragino Sans GB W3"/>
            </a:endParaRPr>
          </a:p>
          <a:p>
            <a:pPr>
              <a:lnSpc>
                <a:spcPct val="150000"/>
              </a:lnSpc>
            </a:pPr>
            <a:r>
              <a:rPr lang="zh-CN" altLang="en-US" sz="2000" dirty="0" smtClean="0">
                <a:latin typeface="Hiragino Sans GB W3"/>
                <a:ea typeface="Hiragino Sans GB W3"/>
                <a:cs typeface="Hiragino Sans GB W3"/>
              </a:rPr>
              <a:t>在每条染色体的长短臂均设计</a:t>
            </a:r>
            <a:r>
              <a:rPr lang="en-US" altLang="zh-CN" sz="2000" dirty="0" smtClean="0">
                <a:latin typeface="Hiragino Sans GB W3"/>
                <a:ea typeface="Hiragino Sans GB W3"/>
                <a:cs typeface="Hiragino Sans GB W3"/>
              </a:rPr>
              <a:t>2</a:t>
            </a:r>
            <a:r>
              <a:rPr lang="zh-CN" altLang="en-US" sz="2000" dirty="0" smtClean="0">
                <a:latin typeface="Hiragino Sans GB W3"/>
                <a:ea typeface="Hiragino Sans GB W3"/>
                <a:cs typeface="Hiragino Sans GB W3"/>
              </a:rPr>
              <a:t>个探针位点，一个位于着丝粒附近，一个位于染色体远端</a:t>
            </a:r>
            <a:endParaRPr lang="en-US" altLang="zh-CN" sz="2000" dirty="0" smtClean="0">
              <a:latin typeface="Hiragino Sans GB W3"/>
              <a:ea typeface="Hiragino Sans GB W3"/>
              <a:cs typeface="Hiragino Sans GB W3"/>
            </a:endParaRPr>
          </a:p>
          <a:p>
            <a:pPr>
              <a:lnSpc>
                <a:spcPct val="150000"/>
              </a:lnSpc>
            </a:pPr>
            <a:r>
              <a:rPr lang="zh-CN" altLang="en-US" sz="2000" dirty="0" smtClean="0">
                <a:latin typeface="Hiragino Sans GB W3"/>
                <a:ea typeface="Hiragino Sans GB W3"/>
                <a:cs typeface="Hiragino Sans GB W3"/>
              </a:rPr>
              <a:t>主要用于外周血及流产组织的染色体非整倍体快速检测</a:t>
            </a:r>
            <a:endParaRPr lang="en-US" sz="2000" dirty="0" smtClean="0">
              <a:latin typeface="Hiragino Sans GB W3"/>
              <a:ea typeface="Hiragino Sans GB W3"/>
              <a:cs typeface="Hiragino Sans GB W3"/>
            </a:endParaRPr>
          </a:p>
          <a:p>
            <a:pPr>
              <a:lnSpc>
                <a:spcPct val="150000"/>
              </a:lnSpc>
            </a:pPr>
            <a:endParaRPr lang="en-US" sz="2000" dirty="0">
              <a:latin typeface="Hiragino Sans GB W3"/>
              <a:ea typeface="Hiragino Sans GB W3"/>
              <a:cs typeface="Hiragino Sans GB W3"/>
            </a:endParaRPr>
          </a:p>
        </p:txBody>
      </p:sp>
      <p:pic>
        <p:nvPicPr>
          <p:cNvPr id="5" name="Picture 6" descr="图3.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26910" y="3953669"/>
            <a:ext cx="4820250" cy="2372627"/>
          </a:xfrm>
          <a:prstGeom prst="rect">
            <a:avLst/>
          </a:prstGeom>
        </p:spPr>
      </p:pic>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26910" y="1690688"/>
            <a:ext cx="4413518" cy="2081730"/>
          </a:xfrm>
          <a:prstGeom prst="rect">
            <a:avLst/>
          </a:prstGeom>
        </p:spPr>
      </p:pic>
    </p:spTree>
    <p:extLst>
      <p:ext uri="{BB962C8B-B14F-4D97-AF65-F5344CB8AC3E}">
        <p14:creationId xmlns:p14="http://schemas.microsoft.com/office/powerpoint/2010/main" val="16504695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1629" y="463088"/>
            <a:ext cx="3340371" cy="2636641"/>
          </a:xfrm>
          <a:prstGeom prst="rect">
            <a:avLst/>
          </a:prstGeom>
        </p:spPr>
      </p:pic>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1629" y="3673107"/>
            <a:ext cx="3340371" cy="2664873"/>
          </a:xfrm>
          <a:prstGeom prst="rect">
            <a:avLst/>
          </a:prstGeom>
        </p:spPr>
      </p:pic>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9807" y="3657058"/>
            <a:ext cx="3351614" cy="2664873"/>
          </a:xfrm>
          <a:prstGeom prst="rect">
            <a:avLst/>
          </a:prstGeom>
        </p:spPr>
      </p:pic>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19807" y="514098"/>
            <a:ext cx="3351614" cy="2636641"/>
          </a:xfrm>
          <a:prstGeom prst="rect">
            <a:avLst/>
          </a:prstGeom>
        </p:spPr>
      </p:pic>
      <p:pic>
        <p:nvPicPr>
          <p:cNvPr id="8" name="图片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97736" y="3673107"/>
            <a:ext cx="3476335" cy="2632777"/>
          </a:xfrm>
          <a:prstGeom prst="rect">
            <a:avLst/>
          </a:prstGeom>
          <a:ln>
            <a:solidFill>
              <a:schemeClr val="accent1"/>
            </a:solidFill>
          </a:ln>
        </p:spPr>
      </p:pic>
      <p:pic>
        <p:nvPicPr>
          <p:cNvPr id="9" name="图片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97736" y="463088"/>
            <a:ext cx="3476335" cy="2636641"/>
          </a:xfrm>
          <a:prstGeom prst="rect">
            <a:avLst/>
          </a:prstGeom>
          <a:ln>
            <a:solidFill>
              <a:schemeClr val="accent1"/>
            </a:solidFill>
          </a:ln>
        </p:spPr>
      </p:pic>
      <p:sp>
        <p:nvSpPr>
          <p:cNvPr id="10" name="文本框 9"/>
          <p:cNvSpPr txBox="1"/>
          <p:nvPr/>
        </p:nvSpPr>
        <p:spPr>
          <a:xfrm>
            <a:off x="5230847" y="3236923"/>
            <a:ext cx="1810111" cy="307777"/>
          </a:xfrm>
          <a:prstGeom prst="rect">
            <a:avLst/>
          </a:prstGeom>
          <a:noFill/>
        </p:spPr>
        <p:txBody>
          <a:bodyPr wrap="none" rtlCol="0">
            <a:spAutoFit/>
          </a:bodyPr>
          <a:lstStyle/>
          <a:p>
            <a:r>
              <a:rPr kumimoji="1" lang="en-US" altLang="zh-CN" sz="1400" dirty="0" smtClean="0"/>
              <a:t>18</a:t>
            </a:r>
            <a:r>
              <a:rPr kumimoji="1" lang="zh-CN" altLang="en-US" sz="1400" dirty="0" smtClean="0"/>
              <a:t>号染色体部分缺失</a:t>
            </a:r>
            <a:endParaRPr kumimoji="1" lang="zh-CN" altLang="en-US" sz="1400" dirty="0"/>
          </a:p>
        </p:txBody>
      </p:sp>
      <p:sp>
        <p:nvSpPr>
          <p:cNvPr id="11" name="文本框 10"/>
          <p:cNvSpPr txBox="1"/>
          <p:nvPr/>
        </p:nvSpPr>
        <p:spPr>
          <a:xfrm>
            <a:off x="9237847" y="3236923"/>
            <a:ext cx="1715534" cy="307777"/>
          </a:xfrm>
          <a:prstGeom prst="rect">
            <a:avLst/>
          </a:prstGeom>
          <a:noFill/>
        </p:spPr>
        <p:txBody>
          <a:bodyPr wrap="none" rtlCol="0">
            <a:spAutoFit/>
          </a:bodyPr>
          <a:lstStyle/>
          <a:p>
            <a:r>
              <a:rPr kumimoji="1" lang="en-US" altLang="zh-CN" sz="1400" dirty="0" smtClean="0"/>
              <a:t>5</a:t>
            </a:r>
            <a:r>
              <a:rPr kumimoji="1" lang="zh-CN" altLang="en-US" sz="1400" dirty="0" smtClean="0"/>
              <a:t>号染色体部分缺失</a:t>
            </a:r>
            <a:endParaRPr kumimoji="1" lang="zh-CN" altLang="en-US" sz="1400" dirty="0"/>
          </a:p>
        </p:txBody>
      </p:sp>
      <p:sp>
        <p:nvSpPr>
          <p:cNvPr id="12" name="文本框 11"/>
          <p:cNvSpPr txBox="1"/>
          <p:nvPr/>
        </p:nvSpPr>
        <p:spPr>
          <a:xfrm>
            <a:off x="1546063" y="3236923"/>
            <a:ext cx="1271502" cy="307777"/>
          </a:xfrm>
          <a:prstGeom prst="rect">
            <a:avLst/>
          </a:prstGeom>
          <a:noFill/>
        </p:spPr>
        <p:txBody>
          <a:bodyPr wrap="none" rtlCol="0">
            <a:spAutoFit/>
          </a:bodyPr>
          <a:lstStyle/>
          <a:p>
            <a:r>
              <a:rPr kumimoji="1" lang="en-US" altLang="zh-CN" sz="1400" dirty="0" smtClean="0"/>
              <a:t>18</a:t>
            </a:r>
            <a:r>
              <a:rPr kumimoji="1" lang="zh-CN" altLang="en-US" sz="1400" dirty="0" smtClean="0"/>
              <a:t>三体综合征</a:t>
            </a:r>
            <a:endParaRPr kumimoji="1" lang="zh-CN" altLang="en-US" sz="1400" dirty="0"/>
          </a:p>
        </p:txBody>
      </p:sp>
      <p:cxnSp>
        <p:nvCxnSpPr>
          <p:cNvPr id="14" name="直线连接符 13"/>
          <p:cNvCxnSpPr/>
          <p:nvPr/>
        </p:nvCxnSpPr>
        <p:spPr>
          <a:xfrm>
            <a:off x="11338560" y="3850105"/>
            <a:ext cx="202131" cy="231007"/>
          </a:xfrm>
          <a:prstGeom prst="line">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5" name="直线连接符 14"/>
          <p:cNvCxnSpPr/>
          <p:nvPr/>
        </p:nvCxnSpPr>
        <p:spPr>
          <a:xfrm flipH="1">
            <a:off x="7714369" y="5224914"/>
            <a:ext cx="319403" cy="184484"/>
          </a:xfrm>
          <a:prstGeom prst="line">
            <a:avLst/>
          </a:prstGeom>
          <a:ln w="190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93130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dirty="0" smtClean="0"/>
              <a:t>研究设计</a:t>
            </a:r>
            <a:endParaRPr kumimoji="1" lang="zh-CN" altLang="en-US" dirty="0"/>
          </a:p>
        </p:txBody>
      </p:sp>
      <p:sp>
        <p:nvSpPr>
          <p:cNvPr id="3" name="内容占位符 2"/>
          <p:cNvSpPr>
            <a:spLocks noGrp="1"/>
          </p:cNvSpPr>
          <p:nvPr>
            <p:ph idx="1"/>
          </p:nvPr>
        </p:nvSpPr>
        <p:spPr>
          <a:xfrm>
            <a:off x="610402" y="1690688"/>
            <a:ext cx="6213910" cy="4351338"/>
          </a:xfrm>
        </p:spPr>
        <p:txBody>
          <a:bodyPr>
            <a:noAutofit/>
          </a:bodyPr>
          <a:lstStyle/>
          <a:p>
            <a:pPr>
              <a:lnSpc>
                <a:spcPct val="150000"/>
              </a:lnSpc>
            </a:pPr>
            <a:r>
              <a:rPr kumimoji="1" lang="zh-CN" altLang="en-US" sz="1600" dirty="0" smtClean="0"/>
              <a:t>目的：评价核型</a:t>
            </a:r>
            <a:r>
              <a:rPr kumimoji="1" lang="en-US" altLang="zh-CN" sz="1600" dirty="0" err="1" smtClean="0"/>
              <a:t>BoBs</a:t>
            </a:r>
            <a:r>
              <a:rPr kumimoji="1" lang="zh-CN" altLang="en-US" sz="1600" dirty="0" smtClean="0"/>
              <a:t>检测技术对于流产物组织遗传诊断的应用价值</a:t>
            </a:r>
            <a:endParaRPr kumimoji="1" lang="en-US" altLang="zh-CN" sz="1600" dirty="0" smtClean="0"/>
          </a:p>
          <a:p>
            <a:pPr>
              <a:lnSpc>
                <a:spcPct val="150000"/>
              </a:lnSpc>
            </a:pPr>
            <a:r>
              <a:rPr kumimoji="1" lang="zh-CN" altLang="en-US" sz="1600" dirty="0" smtClean="0"/>
              <a:t>选取</a:t>
            </a:r>
            <a:r>
              <a:rPr kumimoji="1" lang="en-US" altLang="zh-CN" sz="1600" dirty="0" smtClean="0"/>
              <a:t>2014</a:t>
            </a:r>
            <a:r>
              <a:rPr kumimoji="1" lang="zh-CN" altLang="en-US" sz="1600" dirty="0" smtClean="0"/>
              <a:t>年</a:t>
            </a:r>
            <a:r>
              <a:rPr kumimoji="1" lang="en-US" altLang="zh-CN" sz="1600" dirty="0" smtClean="0"/>
              <a:t>3</a:t>
            </a:r>
            <a:r>
              <a:rPr kumimoji="1" lang="zh-CN" altLang="en-US" sz="1600" dirty="0" smtClean="0"/>
              <a:t>月</a:t>
            </a:r>
            <a:r>
              <a:rPr kumimoji="1" lang="en-US" altLang="zh-CN" sz="1600" dirty="0" smtClean="0"/>
              <a:t>17</a:t>
            </a:r>
            <a:r>
              <a:rPr kumimoji="1" lang="zh-CN" altLang="en-US" sz="1600" dirty="0" smtClean="0"/>
              <a:t>日至</a:t>
            </a:r>
            <a:r>
              <a:rPr kumimoji="1" lang="en-US" altLang="zh-CN" sz="1600" dirty="0" smtClean="0"/>
              <a:t>2017</a:t>
            </a:r>
            <a:r>
              <a:rPr kumimoji="1" lang="zh-CN" altLang="en-US" sz="1600" dirty="0" smtClean="0"/>
              <a:t>年</a:t>
            </a:r>
            <a:r>
              <a:rPr kumimoji="1" lang="en-US" altLang="zh-CN" sz="1600" dirty="0" smtClean="0"/>
              <a:t>3</a:t>
            </a:r>
            <a:r>
              <a:rPr kumimoji="1" lang="zh-CN" altLang="en-US" sz="1600" dirty="0" smtClean="0"/>
              <a:t>月</a:t>
            </a:r>
            <a:r>
              <a:rPr kumimoji="1" lang="en-US" altLang="zh-CN" sz="1600" dirty="0" smtClean="0"/>
              <a:t>10</a:t>
            </a:r>
            <a:r>
              <a:rPr kumimoji="1" lang="zh-CN" altLang="en-US" sz="1600" dirty="0" smtClean="0"/>
              <a:t>日近</a:t>
            </a:r>
            <a:r>
              <a:rPr kumimoji="1" lang="en-US" altLang="zh-CN" sz="1600" dirty="0" smtClean="0"/>
              <a:t>3</a:t>
            </a:r>
            <a:r>
              <a:rPr kumimoji="1" lang="zh-CN" altLang="en-US" sz="1600" dirty="0" smtClean="0"/>
              <a:t>年的连续流产物组织在我院送检病例，共</a:t>
            </a:r>
            <a:r>
              <a:rPr kumimoji="1" lang="en-US" altLang="zh-CN" sz="1600" dirty="0" smtClean="0"/>
              <a:t>747</a:t>
            </a:r>
            <a:r>
              <a:rPr kumimoji="1" lang="zh-CN" altLang="en-US" sz="1600" dirty="0" smtClean="0"/>
              <a:t>例</a:t>
            </a:r>
            <a:endParaRPr kumimoji="1" lang="en-US" altLang="zh-CN" sz="1600" dirty="0" smtClean="0"/>
          </a:p>
          <a:p>
            <a:pPr>
              <a:lnSpc>
                <a:spcPct val="150000"/>
              </a:lnSpc>
            </a:pPr>
            <a:r>
              <a:rPr kumimoji="1" lang="zh-CN" altLang="en-US" sz="1600" dirty="0" smtClean="0"/>
              <a:t>其中手术</a:t>
            </a:r>
            <a:r>
              <a:rPr kumimoji="1" lang="en-US" altLang="zh-CN" sz="1600" dirty="0" smtClean="0"/>
              <a:t>/</a:t>
            </a:r>
            <a:r>
              <a:rPr kumimoji="1" lang="zh-CN" altLang="en-US" sz="1600" dirty="0" smtClean="0"/>
              <a:t>清宫标本</a:t>
            </a:r>
            <a:r>
              <a:rPr kumimoji="1" lang="en-US" altLang="zh-CN" sz="1600" dirty="0" smtClean="0"/>
              <a:t>612</a:t>
            </a:r>
            <a:r>
              <a:rPr kumimoji="1" lang="zh-CN" altLang="en-US" sz="1600" dirty="0" smtClean="0"/>
              <a:t>例（</a:t>
            </a:r>
            <a:r>
              <a:rPr kumimoji="1" lang="en-US" altLang="zh-CN" sz="1600" dirty="0" smtClean="0"/>
              <a:t>81.9%</a:t>
            </a:r>
            <a:r>
              <a:rPr kumimoji="1" lang="zh-CN" altLang="en-US" sz="1600" dirty="0" smtClean="0"/>
              <a:t>），自然流产标本</a:t>
            </a:r>
            <a:r>
              <a:rPr kumimoji="1" lang="en-US" altLang="zh-CN" sz="1600" dirty="0" smtClean="0"/>
              <a:t>135</a:t>
            </a:r>
            <a:r>
              <a:rPr kumimoji="1" lang="zh-CN" altLang="en-US" sz="1600" dirty="0" smtClean="0"/>
              <a:t>例（</a:t>
            </a:r>
            <a:r>
              <a:rPr kumimoji="1" lang="en-US" altLang="zh-CN" sz="1600" dirty="0" smtClean="0"/>
              <a:t>18.1%</a:t>
            </a:r>
            <a:r>
              <a:rPr kumimoji="1" lang="zh-CN" altLang="en-US" sz="1600" dirty="0" smtClean="0"/>
              <a:t>）</a:t>
            </a:r>
            <a:endParaRPr kumimoji="1" lang="en-US" altLang="zh-CN" sz="1600" dirty="0"/>
          </a:p>
          <a:p>
            <a:pPr>
              <a:lnSpc>
                <a:spcPct val="150000"/>
              </a:lnSpc>
            </a:pPr>
            <a:r>
              <a:rPr kumimoji="1" lang="zh-CN" altLang="en-US" sz="1600" dirty="0" smtClean="0"/>
              <a:t>所有标本均送检至某第三方检验实验室进行核型</a:t>
            </a:r>
            <a:r>
              <a:rPr kumimoji="1" lang="en-US" altLang="zh-CN" sz="1600" dirty="0" err="1" smtClean="0"/>
              <a:t>BoBs</a:t>
            </a:r>
            <a:r>
              <a:rPr kumimoji="1" lang="zh-CN" altLang="en-US" sz="1600" dirty="0" smtClean="0"/>
              <a:t>检测</a:t>
            </a:r>
            <a:endParaRPr kumimoji="1" lang="en-US" altLang="zh-CN" sz="1600" dirty="0" smtClean="0"/>
          </a:p>
          <a:p>
            <a:pPr>
              <a:lnSpc>
                <a:spcPct val="150000"/>
              </a:lnSpc>
            </a:pPr>
            <a:r>
              <a:rPr kumimoji="1" lang="zh-CN" altLang="en-US" sz="1600" dirty="0" smtClean="0"/>
              <a:t>对于手术标本及新鲜无明确污染的自然流产标本我院进行流产物组织核型分析检测，共计</a:t>
            </a:r>
            <a:r>
              <a:rPr kumimoji="1" lang="en-US" altLang="zh-CN" sz="1600" dirty="0" smtClean="0"/>
              <a:t>515</a:t>
            </a:r>
            <a:r>
              <a:rPr kumimoji="1" lang="zh-CN" altLang="en-US" sz="1600" dirty="0" smtClean="0"/>
              <a:t>例（</a:t>
            </a:r>
            <a:r>
              <a:rPr kumimoji="1" lang="en-US" altLang="zh-CN" sz="1600" dirty="0" smtClean="0"/>
              <a:t>68.9%</a:t>
            </a:r>
            <a:r>
              <a:rPr kumimoji="1" lang="zh-CN" altLang="en-US" sz="1600" dirty="0" smtClean="0"/>
              <a:t>）</a:t>
            </a:r>
            <a:endParaRPr kumimoji="1" lang="en-US" altLang="zh-CN" sz="1600" dirty="0" smtClean="0"/>
          </a:p>
          <a:p>
            <a:pPr>
              <a:lnSpc>
                <a:spcPct val="150000"/>
              </a:lnSpc>
            </a:pPr>
            <a:r>
              <a:rPr kumimoji="1" lang="zh-CN" altLang="en-US" sz="1600" dirty="0" smtClean="0"/>
              <a:t>将两种方法的检测结果进行分析</a:t>
            </a:r>
            <a:endParaRPr kumimoji="1" lang="en-US" altLang="zh-CN" sz="1600" dirty="0" smtClean="0"/>
          </a:p>
          <a:p>
            <a:pPr>
              <a:lnSpc>
                <a:spcPct val="150000"/>
              </a:lnSpc>
            </a:pPr>
            <a:endParaRPr kumimoji="1" lang="en-US" altLang="zh-CN" sz="1600" dirty="0" smtClean="0"/>
          </a:p>
          <a:p>
            <a:pPr>
              <a:lnSpc>
                <a:spcPct val="150000"/>
              </a:lnSpc>
            </a:pPr>
            <a:endParaRPr kumimoji="1" lang="zh-CN" altLang="en-US" sz="1600" dirty="0"/>
          </a:p>
        </p:txBody>
      </p:sp>
      <p:graphicFrame>
        <p:nvGraphicFramePr>
          <p:cNvPr id="4" name="表格 3"/>
          <p:cNvGraphicFramePr>
            <a:graphicFrameLocks noGrp="1"/>
          </p:cNvGraphicFramePr>
          <p:nvPr>
            <p:extLst>
              <p:ext uri="{D42A27DB-BD31-4B8C-83A1-F6EECF244321}">
                <p14:modId xmlns:p14="http://schemas.microsoft.com/office/powerpoint/2010/main" val="750322366"/>
              </p:ext>
            </p:extLst>
          </p:nvPr>
        </p:nvGraphicFramePr>
        <p:xfrm>
          <a:off x="7235257" y="1877059"/>
          <a:ext cx="4234046" cy="4164966"/>
        </p:xfrm>
        <a:graphic>
          <a:graphicData uri="http://schemas.openxmlformats.org/drawingml/2006/table">
            <a:tbl>
              <a:tblPr firstRow="1" bandRow="1">
                <a:tableStyleId>{5C22544A-7EE6-4342-B048-85BDC9FD1C3A}</a:tableStyleId>
              </a:tblPr>
              <a:tblGrid>
                <a:gridCol w="2117023"/>
                <a:gridCol w="2117023"/>
              </a:tblGrid>
              <a:tr h="694161">
                <a:tc gridSpan="2">
                  <a:txBody>
                    <a:bodyPr/>
                    <a:lstStyle/>
                    <a:p>
                      <a:pPr algn="ctr"/>
                      <a:r>
                        <a:rPr lang="zh-CN" altLang="en-US" sz="1600" dirty="0" smtClean="0"/>
                        <a:t>研究人群特征</a:t>
                      </a:r>
                      <a:endParaRPr lang="zh-CN" altLang="en-US" sz="1600" dirty="0"/>
                    </a:p>
                  </a:txBody>
                  <a:tcPr anchor="ctr"/>
                </a:tc>
                <a:tc hMerge="1">
                  <a:txBody>
                    <a:bodyPr/>
                    <a:lstStyle/>
                    <a:p>
                      <a:endParaRPr lang="zh-CN" altLang="en-US" dirty="0"/>
                    </a:p>
                  </a:txBody>
                  <a:tcPr/>
                </a:tc>
              </a:tr>
              <a:tr h="694161">
                <a:tc>
                  <a:txBody>
                    <a:bodyPr/>
                    <a:lstStyle/>
                    <a:p>
                      <a:r>
                        <a:rPr lang="zh-CN" altLang="en-US" sz="1600" dirty="0" smtClean="0"/>
                        <a:t>妊娠平均年龄</a:t>
                      </a:r>
                      <a:endParaRPr lang="zh-CN" altLang="en-US" sz="1600" dirty="0"/>
                    </a:p>
                  </a:txBody>
                  <a:tcPr anchor="ctr"/>
                </a:tc>
                <a:tc>
                  <a:txBody>
                    <a:bodyPr/>
                    <a:lstStyle/>
                    <a:p>
                      <a:pPr algn="ctr"/>
                      <a:r>
                        <a:rPr lang="en-US" altLang="zh-CN" sz="1600" dirty="0" smtClean="0"/>
                        <a:t>33.5</a:t>
                      </a:r>
                      <a:endParaRPr lang="zh-CN" altLang="en-US" sz="1600" dirty="0"/>
                    </a:p>
                  </a:txBody>
                  <a:tcPr anchor="ctr"/>
                </a:tc>
              </a:tr>
              <a:tr h="694161">
                <a:tc>
                  <a:txBody>
                    <a:bodyPr/>
                    <a:lstStyle/>
                    <a:p>
                      <a:r>
                        <a:rPr lang="zh-CN" altLang="en-US" sz="1600" dirty="0" smtClean="0"/>
                        <a:t>高龄妊娠比例</a:t>
                      </a:r>
                      <a:endParaRPr lang="zh-CN" altLang="en-US" sz="1600" dirty="0"/>
                    </a:p>
                  </a:txBody>
                  <a:tcPr anchor="ctr"/>
                </a:tc>
                <a:tc>
                  <a:txBody>
                    <a:bodyPr/>
                    <a:lstStyle/>
                    <a:p>
                      <a:pPr algn="ctr"/>
                      <a:r>
                        <a:rPr lang="en-US" altLang="zh-CN" sz="1600" dirty="0" smtClean="0"/>
                        <a:t>35.4%</a:t>
                      </a:r>
                      <a:endParaRPr lang="zh-CN" altLang="en-US" sz="1600" dirty="0"/>
                    </a:p>
                  </a:txBody>
                  <a:tcPr anchor="ctr"/>
                </a:tc>
              </a:tr>
              <a:tr h="694161">
                <a:tc>
                  <a:txBody>
                    <a:bodyPr/>
                    <a:lstStyle/>
                    <a:p>
                      <a:r>
                        <a:rPr lang="zh-CN" altLang="en-US" sz="1600" dirty="0" smtClean="0"/>
                        <a:t>平均孕次</a:t>
                      </a:r>
                      <a:endParaRPr lang="zh-CN" altLang="en-US" sz="1600" dirty="0"/>
                    </a:p>
                  </a:txBody>
                  <a:tcPr anchor="ctr"/>
                </a:tc>
                <a:tc>
                  <a:txBody>
                    <a:bodyPr/>
                    <a:lstStyle/>
                    <a:p>
                      <a:pPr algn="ctr"/>
                      <a:r>
                        <a:rPr lang="en-US" altLang="zh-CN" sz="1600" dirty="0" smtClean="0"/>
                        <a:t>1.9</a:t>
                      </a:r>
                      <a:endParaRPr lang="zh-CN" altLang="en-US" sz="1600" dirty="0"/>
                    </a:p>
                  </a:txBody>
                  <a:tcPr anchor="ctr"/>
                </a:tc>
              </a:tr>
              <a:tr h="694161">
                <a:tc>
                  <a:txBody>
                    <a:bodyPr/>
                    <a:lstStyle/>
                    <a:p>
                      <a:r>
                        <a:rPr lang="zh-CN" altLang="en-US" sz="1600" dirty="0" smtClean="0"/>
                        <a:t>前期流产</a:t>
                      </a:r>
                      <a:r>
                        <a:rPr lang="zh-CN" altLang="en-US" sz="1600" dirty="0" smtClean="0"/>
                        <a:t>次数</a:t>
                      </a:r>
                      <a:endParaRPr lang="zh-CN" altLang="en-US" sz="1600" dirty="0"/>
                    </a:p>
                  </a:txBody>
                  <a:tcPr anchor="ctr"/>
                </a:tc>
                <a:tc>
                  <a:txBody>
                    <a:bodyPr/>
                    <a:lstStyle/>
                    <a:p>
                      <a:pPr algn="ctr"/>
                      <a:r>
                        <a:rPr lang="en-US" altLang="zh-CN" sz="1600" dirty="0" smtClean="0"/>
                        <a:t>0.7</a:t>
                      </a:r>
                      <a:endParaRPr lang="zh-CN" altLang="en-US" sz="1600" dirty="0"/>
                    </a:p>
                  </a:txBody>
                  <a:tcPr anchor="ctr"/>
                </a:tc>
              </a:tr>
              <a:tr h="694161">
                <a:tc>
                  <a:txBody>
                    <a:bodyPr/>
                    <a:lstStyle/>
                    <a:p>
                      <a:r>
                        <a:rPr lang="zh-CN" altLang="en-US" sz="1600" dirty="0" smtClean="0"/>
                        <a:t>妊娠时长</a:t>
                      </a:r>
                      <a:endParaRPr lang="zh-CN" altLang="en-US" sz="1600" dirty="0"/>
                    </a:p>
                  </a:txBody>
                  <a:tcPr anchor="ctr"/>
                </a:tc>
                <a:tc>
                  <a:txBody>
                    <a:bodyPr/>
                    <a:lstStyle/>
                    <a:p>
                      <a:pPr algn="ctr"/>
                      <a:r>
                        <a:rPr lang="en-US" altLang="zh-CN" sz="1600" dirty="0" smtClean="0"/>
                        <a:t>9.2</a:t>
                      </a:r>
                      <a:r>
                        <a:rPr lang="zh-CN" altLang="en-US" sz="1600" dirty="0" smtClean="0"/>
                        <a:t>周</a:t>
                      </a:r>
                      <a:endParaRPr lang="zh-CN" altLang="en-US" sz="1600" dirty="0"/>
                    </a:p>
                  </a:txBody>
                  <a:tcPr anchor="ctr"/>
                </a:tc>
              </a:tr>
            </a:tbl>
          </a:graphicData>
        </a:graphic>
      </p:graphicFrame>
    </p:spTree>
    <p:extLst>
      <p:ext uri="{BB962C8B-B14F-4D97-AF65-F5344CB8AC3E}">
        <p14:creationId xmlns:p14="http://schemas.microsoft.com/office/powerpoint/2010/main" val="1135575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82881" y="336249"/>
            <a:ext cx="10515600" cy="1325563"/>
          </a:xfrm>
        </p:spPr>
        <p:txBody>
          <a:bodyPr>
            <a:normAutofit/>
          </a:bodyPr>
          <a:lstStyle/>
          <a:p>
            <a:r>
              <a:rPr kumimoji="1" lang="zh-CN" altLang="en-US" sz="2800" dirty="0" smtClean="0"/>
              <a:t>核型</a:t>
            </a:r>
            <a:r>
              <a:rPr kumimoji="1" lang="en-US" altLang="zh-CN" sz="2800" dirty="0" err="1" smtClean="0"/>
              <a:t>BoBs</a:t>
            </a:r>
            <a:r>
              <a:rPr kumimoji="1" lang="zh-CN" altLang="en-US" sz="2800" dirty="0" smtClean="0"/>
              <a:t>遗传检测结果</a:t>
            </a:r>
            <a:r>
              <a:rPr kumimoji="1" lang="en-US" altLang="zh-CN" sz="2800" dirty="0" smtClean="0"/>
              <a:t>-</a:t>
            </a:r>
            <a:r>
              <a:rPr kumimoji="1" lang="zh-CN" altLang="en-US" sz="2800" dirty="0" smtClean="0"/>
              <a:t>染色体分布</a:t>
            </a:r>
            <a:endParaRPr kumimoji="1" lang="zh-CN" altLang="en-US" sz="2800" dirty="0"/>
          </a:p>
        </p:txBody>
      </p:sp>
      <p:graphicFrame>
        <p:nvGraphicFramePr>
          <p:cNvPr id="4" name="图表 3"/>
          <p:cNvGraphicFramePr>
            <a:graphicFrameLocks/>
          </p:cNvGraphicFramePr>
          <p:nvPr>
            <p:extLst>
              <p:ext uri="{D42A27DB-BD31-4B8C-83A1-F6EECF244321}">
                <p14:modId xmlns:p14="http://schemas.microsoft.com/office/powerpoint/2010/main" val="1290423541"/>
              </p:ext>
            </p:extLst>
          </p:nvPr>
        </p:nvGraphicFramePr>
        <p:xfrm>
          <a:off x="582881" y="1813782"/>
          <a:ext cx="6848874" cy="450097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表格 4"/>
          <p:cNvGraphicFramePr>
            <a:graphicFrameLocks noGrp="1"/>
          </p:cNvGraphicFramePr>
          <p:nvPr>
            <p:extLst>
              <p:ext uri="{D42A27DB-BD31-4B8C-83A1-F6EECF244321}">
                <p14:modId xmlns:p14="http://schemas.microsoft.com/office/powerpoint/2010/main" val="680268209"/>
              </p:ext>
            </p:extLst>
          </p:nvPr>
        </p:nvGraphicFramePr>
        <p:xfrm>
          <a:off x="7614653" y="1813782"/>
          <a:ext cx="4214796" cy="2966720"/>
        </p:xfrm>
        <a:graphic>
          <a:graphicData uri="http://schemas.openxmlformats.org/drawingml/2006/table">
            <a:tbl>
              <a:tblPr firstRow="1" bandRow="1">
                <a:tableStyleId>{5C22544A-7EE6-4342-B048-85BDC9FD1C3A}</a:tableStyleId>
              </a:tblPr>
              <a:tblGrid>
                <a:gridCol w="2107398"/>
                <a:gridCol w="2107398"/>
              </a:tblGrid>
              <a:tr h="370840">
                <a:tc>
                  <a:txBody>
                    <a:bodyPr/>
                    <a:lstStyle/>
                    <a:p>
                      <a:pPr algn="l"/>
                      <a:r>
                        <a:rPr lang="zh-CN" altLang="en-US" sz="1400" dirty="0" smtClean="0"/>
                        <a:t>涉及前</a:t>
                      </a:r>
                      <a:r>
                        <a:rPr lang="en-US" altLang="zh-CN" sz="1400" dirty="0" smtClean="0"/>
                        <a:t>6</a:t>
                      </a:r>
                      <a:r>
                        <a:rPr lang="zh-CN" altLang="en-US" sz="1400" dirty="0" smtClean="0"/>
                        <a:t>位染色体异常</a:t>
                      </a:r>
                      <a:endParaRPr lang="zh-CN" altLang="en-US" sz="1400" dirty="0"/>
                    </a:p>
                  </a:txBody>
                  <a:tcPr/>
                </a:tc>
                <a:tc>
                  <a:txBody>
                    <a:bodyPr/>
                    <a:lstStyle/>
                    <a:p>
                      <a:pPr algn="ctr"/>
                      <a:r>
                        <a:rPr lang="zh-CN" altLang="en-US" sz="1400" dirty="0" smtClean="0"/>
                        <a:t>异常比例（总体比例）</a:t>
                      </a:r>
                      <a:endParaRPr lang="zh-CN" altLang="en-US" sz="1400" dirty="0"/>
                    </a:p>
                  </a:txBody>
                  <a:tcPr/>
                </a:tc>
              </a:tr>
              <a:tr h="370840">
                <a:tc>
                  <a:txBody>
                    <a:bodyPr/>
                    <a:lstStyle/>
                    <a:p>
                      <a:pPr algn="l"/>
                      <a:r>
                        <a:rPr lang="en-US" altLang="zh-CN" sz="1600" dirty="0" smtClean="0"/>
                        <a:t>16</a:t>
                      </a:r>
                      <a:r>
                        <a:rPr lang="zh-CN" altLang="en-US" sz="1600" dirty="0" smtClean="0"/>
                        <a:t>号染色体</a:t>
                      </a:r>
                      <a:endParaRPr lang="zh-CN" altLang="en-US" sz="1600" dirty="0"/>
                    </a:p>
                  </a:txBody>
                  <a:tcPr/>
                </a:tc>
                <a:tc>
                  <a:txBody>
                    <a:bodyPr/>
                    <a:lstStyle/>
                    <a:p>
                      <a:pPr algn="ctr"/>
                      <a:r>
                        <a:rPr lang="en-US" altLang="zh-CN" sz="1600" dirty="0" smtClean="0"/>
                        <a:t>18.2</a:t>
                      </a:r>
                      <a:r>
                        <a:rPr lang="zh-CN" altLang="en-US" sz="1600" dirty="0" smtClean="0"/>
                        <a:t>（</a:t>
                      </a:r>
                      <a:r>
                        <a:rPr lang="en-US" altLang="zh-CN" sz="1600" dirty="0" smtClean="0"/>
                        <a:t>8.66</a:t>
                      </a:r>
                      <a:r>
                        <a:rPr lang="zh-CN" altLang="en-US" sz="1600" dirty="0" smtClean="0"/>
                        <a:t>）</a:t>
                      </a:r>
                      <a:endParaRPr lang="zh-CN" altLang="en-US" sz="1600" dirty="0"/>
                    </a:p>
                  </a:txBody>
                  <a:tcPr/>
                </a:tc>
              </a:tr>
              <a:tr h="370840">
                <a:tc>
                  <a:txBody>
                    <a:bodyPr/>
                    <a:lstStyle/>
                    <a:p>
                      <a:pPr algn="l"/>
                      <a:r>
                        <a:rPr lang="en-US" altLang="zh-CN" sz="1600" dirty="0" smtClean="0"/>
                        <a:t>22</a:t>
                      </a:r>
                      <a:r>
                        <a:rPr lang="zh-CN" altLang="en-US" sz="1600" dirty="0" smtClean="0"/>
                        <a:t>号染色体</a:t>
                      </a:r>
                      <a:endParaRPr lang="zh-CN" altLang="en-US" sz="1600" dirty="0"/>
                    </a:p>
                  </a:txBody>
                  <a:tcPr/>
                </a:tc>
                <a:tc>
                  <a:txBody>
                    <a:bodyPr/>
                    <a:lstStyle/>
                    <a:p>
                      <a:pPr algn="ctr"/>
                      <a:r>
                        <a:rPr lang="en-US" altLang="zh-CN" sz="1600" dirty="0" smtClean="0"/>
                        <a:t>15.4</a:t>
                      </a:r>
                      <a:r>
                        <a:rPr lang="zh-CN" altLang="en-US" sz="1600" dirty="0" smtClean="0"/>
                        <a:t>（</a:t>
                      </a:r>
                      <a:r>
                        <a:rPr lang="en-US" altLang="zh-CN" sz="1600" dirty="0" smtClean="0"/>
                        <a:t>7.33</a:t>
                      </a:r>
                      <a:r>
                        <a:rPr lang="zh-CN" altLang="en-US" sz="1600" dirty="0" smtClean="0"/>
                        <a:t>）</a:t>
                      </a:r>
                      <a:endParaRPr lang="zh-CN" altLang="en-US" sz="1600" dirty="0"/>
                    </a:p>
                  </a:txBody>
                  <a:tcPr/>
                </a:tc>
              </a:tr>
              <a:tr h="370840">
                <a:tc>
                  <a:txBody>
                    <a:bodyPr/>
                    <a:lstStyle/>
                    <a:p>
                      <a:pPr algn="l"/>
                      <a:r>
                        <a:rPr lang="en-US" altLang="zh-CN" sz="1600" dirty="0" smtClean="0"/>
                        <a:t>Turner</a:t>
                      </a:r>
                      <a:r>
                        <a:rPr lang="zh-CN" altLang="en-US" sz="1600" dirty="0" smtClean="0"/>
                        <a:t>综合征</a:t>
                      </a:r>
                      <a:endParaRPr lang="zh-CN" altLang="en-US" sz="1600" dirty="0"/>
                    </a:p>
                  </a:txBody>
                  <a:tcPr/>
                </a:tc>
                <a:tc>
                  <a:txBody>
                    <a:bodyPr/>
                    <a:lstStyle/>
                    <a:p>
                      <a:pPr algn="ctr"/>
                      <a:r>
                        <a:rPr lang="en-US" altLang="zh-CN" sz="1600" dirty="0" smtClean="0"/>
                        <a:t>12.9</a:t>
                      </a:r>
                      <a:r>
                        <a:rPr lang="zh-CN" altLang="en-US" sz="1600" dirty="0" smtClean="0"/>
                        <a:t>（</a:t>
                      </a:r>
                      <a:r>
                        <a:rPr lang="en-US" altLang="zh-CN" sz="1600" dirty="0" smtClean="0"/>
                        <a:t>6.14</a:t>
                      </a:r>
                      <a:r>
                        <a:rPr lang="zh-CN" altLang="en-US" sz="1600" dirty="0" smtClean="0"/>
                        <a:t>）</a:t>
                      </a:r>
                      <a:endParaRPr lang="zh-CN" altLang="en-US" sz="1600" dirty="0"/>
                    </a:p>
                  </a:txBody>
                  <a:tcPr/>
                </a:tc>
              </a:tr>
              <a:tr h="370840">
                <a:tc>
                  <a:txBody>
                    <a:bodyPr/>
                    <a:lstStyle/>
                    <a:p>
                      <a:pPr algn="l"/>
                      <a:r>
                        <a:rPr lang="en-US" altLang="zh-CN" sz="1600" dirty="0" smtClean="0"/>
                        <a:t>21</a:t>
                      </a:r>
                      <a:r>
                        <a:rPr lang="zh-CN" altLang="en-US" sz="1600" dirty="0" smtClean="0"/>
                        <a:t>号染色体</a:t>
                      </a:r>
                      <a:endParaRPr lang="zh-CN" altLang="en-US" sz="1600" dirty="0"/>
                    </a:p>
                  </a:txBody>
                  <a:tcPr/>
                </a:tc>
                <a:tc>
                  <a:txBody>
                    <a:bodyPr/>
                    <a:lstStyle/>
                    <a:p>
                      <a:pPr algn="ctr"/>
                      <a:r>
                        <a:rPr lang="en-US" altLang="zh-CN" sz="1600" dirty="0" smtClean="0"/>
                        <a:t>9.8</a:t>
                      </a:r>
                      <a:r>
                        <a:rPr lang="zh-CN" altLang="en-US" sz="1600" dirty="0" smtClean="0"/>
                        <a:t>（</a:t>
                      </a:r>
                      <a:r>
                        <a:rPr lang="en-US" altLang="zh-CN" sz="1600" dirty="0" smtClean="0"/>
                        <a:t>4.66</a:t>
                      </a:r>
                      <a:r>
                        <a:rPr lang="zh-CN" altLang="en-US" sz="1600" dirty="0" smtClean="0"/>
                        <a:t>）</a:t>
                      </a:r>
                      <a:endParaRPr lang="zh-CN" altLang="en-US" sz="1600" dirty="0"/>
                    </a:p>
                  </a:txBody>
                  <a:tcPr/>
                </a:tc>
              </a:tr>
              <a:tr h="370840">
                <a:tc>
                  <a:txBody>
                    <a:bodyPr/>
                    <a:lstStyle/>
                    <a:p>
                      <a:pPr algn="l"/>
                      <a:r>
                        <a:rPr lang="en-US" altLang="zh-CN" sz="1600" dirty="0" smtClean="0"/>
                        <a:t>19</a:t>
                      </a:r>
                      <a:r>
                        <a:rPr lang="zh-CN" altLang="en-US" sz="1600" dirty="0" smtClean="0"/>
                        <a:t>号染色体</a:t>
                      </a:r>
                      <a:endParaRPr lang="zh-CN" altLang="en-US" sz="1600" dirty="0"/>
                    </a:p>
                  </a:txBody>
                  <a:tcPr/>
                </a:tc>
                <a:tc>
                  <a:txBody>
                    <a:bodyPr/>
                    <a:lstStyle/>
                    <a:p>
                      <a:pPr algn="ctr"/>
                      <a:r>
                        <a:rPr lang="en-US" altLang="zh-CN" sz="1600" dirty="0" smtClean="0"/>
                        <a:t>5.9</a:t>
                      </a:r>
                      <a:r>
                        <a:rPr lang="zh-CN" altLang="en-US" sz="1600" dirty="0" smtClean="0"/>
                        <a:t>（</a:t>
                      </a:r>
                      <a:r>
                        <a:rPr lang="en-US" altLang="zh-CN" sz="1600" dirty="0" smtClean="0"/>
                        <a:t>2.80</a:t>
                      </a:r>
                      <a:r>
                        <a:rPr lang="zh-CN" altLang="en-US" sz="1600" dirty="0" smtClean="0"/>
                        <a:t>）</a:t>
                      </a:r>
                      <a:endParaRPr lang="zh-CN" altLang="en-US" sz="1600" dirty="0"/>
                    </a:p>
                  </a:txBody>
                  <a:tcPr/>
                </a:tc>
              </a:tr>
              <a:tr h="370840">
                <a:tc>
                  <a:txBody>
                    <a:bodyPr/>
                    <a:lstStyle/>
                    <a:p>
                      <a:pPr algn="l"/>
                      <a:r>
                        <a:rPr lang="en-US" altLang="zh-CN" sz="1600" dirty="0" smtClean="0"/>
                        <a:t>15</a:t>
                      </a:r>
                      <a:r>
                        <a:rPr lang="zh-CN" altLang="en-US" sz="1600" dirty="0" smtClean="0"/>
                        <a:t>号染色体</a:t>
                      </a:r>
                      <a:endParaRPr lang="zh-CN" altLang="en-US" sz="1600" dirty="0"/>
                    </a:p>
                  </a:txBody>
                  <a:tcPr/>
                </a:tc>
                <a:tc>
                  <a:txBody>
                    <a:bodyPr/>
                    <a:lstStyle/>
                    <a:p>
                      <a:pPr algn="ctr"/>
                      <a:r>
                        <a:rPr lang="en-US" altLang="zh-CN" sz="1600" dirty="0" smtClean="0"/>
                        <a:t>5.6</a:t>
                      </a:r>
                      <a:r>
                        <a:rPr lang="zh-CN" altLang="en-US" sz="1600" dirty="0" smtClean="0"/>
                        <a:t>（</a:t>
                      </a:r>
                      <a:r>
                        <a:rPr lang="en-US" altLang="zh-CN" sz="1600" dirty="0" smtClean="0"/>
                        <a:t>2.66</a:t>
                      </a:r>
                      <a:r>
                        <a:rPr lang="zh-CN" altLang="en-US" sz="1600" dirty="0" smtClean="0"/>
                        <a:t>）</a:t>
                      </a:r>
                      <a:endParaRPr lang="zh-CN" altLang="en-US" sz="1600" dirty="0"/>
                    </a:p>
                  </a:txBody>
                  <a:tcPr/>
                </a:tc>
              </a:tr>
              <a:tr h="370840">
                <a:tc>
                  <a:txBody>
                    <a:bodyPr/>
                    <a:lstStyle/>
                    <a:p>
                      <a:pPr algn="l"/>
                      <a:r>
                        <a:rPr lang="zh-CN" altLang="en-US" sz="1600" dirty="0" smtClean="0"/>
                        <a:t>总计</a:t>
                      </a:r>
                      <a:endParaRPr lang="zh-CN" altLang="en-US" sz="1600" dirty="0"/>
                    </a:p>
                  </a:txBody>
                  <a:tcPr/>
                </a:tc>
                <a:tc>
                  <a:txBody>
                    <a:bodyPr/>
                    <a:lstStyle/>
                    <a:p>
                      <a:pPr algn="ctr"/>
                      <a:r>
                        <a:rPr lang="en-US" altLang="zh-CN" sz="1600" dirty="0" smtClean="0">
                          <a:solidFill>
                            <a:srgbClr val="FF0000"/>
                          </a:solidFill>
                        </a:rPr>
                        <a:t>356</a:t>
                      </a:r>
                      <a:r>
                        <a:rPr lang="zh-CN" altLang="en-US" sz="1600" dirty="0" smtClean="0">
                          <a:solidFill>
                            <a:srgbClr val="FF0000"/>
                          </a:solidFill>
                        </a:rPr>
                        <a:t>（</a:t>
                      </a:r>
                      <a:r>
                        <a:rPr lang="en-US" altLang="zh-CN" sz="1600" dirty="0" smtClean="0">
                          <a:solidFill>
                            <a:srgbClr val="FF0000"/>
                          </a:solidFill>
                        </a:rPr>
                        <a:t>47.6%</a:t>
                      </a:r>
                      <a:r>
                        <a:rPr lang="zh-CN" altLang="en-US" sz="1600" dirty="0" smtClean="0"/>
                        <a:t>）</a:t>
                      </a:r>
                      <a:endParaRPr lang="zh-CN" altLang="en-US" sz="1600" dirty="0"/>
                    </a:p>
                  </a:txBody>
                  <a:tcPr/>
                </a:tc>
              </a:tr>
            </a:tbl>
          </a:graphicData>
        </a:graphic>
      </p:graphicFrame>
      <p:sp>
        <p:nvSpPr>
          <p:cNvPr id="6" name="文本框 5"/>
          <p:cNvSpPr txBox="1"/>
          <p:nvPr/>
        </p:nvSpPr>
        <p:spPr>
          <a:xfrm>
            <a:off x="8114097" y="5293895"/>
            <a:ext cx="3435556" cy="369332"/>
          </a:xfrm>
          <a:prstGeom prst="rect">
            <a:avLst/>
          </a:prstGeom>
          <a:noFill/>
        </p:spPr>
        <p:txBody>
          <a:bodyPr wrap="none" rtlCol="0">
            <a:spAutoFit/>
          </a:bodyPr>
          <a:lstStyle/>
          <a:p>
            <a:r>
              <a:rPr kumimoji="1" lang="zh-CN" altLang="en-US" dirty="0" smtClean="0"/>
              <a:t>总体标本检测失败：</a:t>
            </a:r>
            <a:r>
              <a:rPr kumimoji="1" lang="en-US" altLang="zh-CN" dirty="0" smtClean="0"/>
              <a:t>15</a:t>
            </a:r>
            <a:r>
              <a:rPr kumimoji="1" lang="zh-CN" altLang="en-US" dirty="0" smtClean="0"/>
              <a:t>例（</a:t>
            </a:r>
            <a:r>
              <a:rPr kumimoji="1" lang="en-US" altLang="zh-CN" dirty="0" smtClean="0"/>
              <a:t>2%</a:t>
            </a:r>
            <a:r>
              <a:rPr kumimoji="1" lang="zh-CN" altLang="en-US" dirty="0" smtClean="0"/>
              <a:t>）</a:t>
            </a:r>
            <a:endParaRPr kumimoji="1" lang="zh-CN" altLang="en-US" dirty="0"/>
          </a:p>
        </p:txBody>
      </p:sp>
    </p:spTree>
    <p:extLst>
      <p:ext uri="{BB962C8B-B14F-4D97-AF65-F5344CB8AC3E}">
        <p14:creationId xmlns:p14="http://schemas.microsoft.com/office/powerpoint/2010/main" val="7624918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内容占位符 4"/>
          <p:cNvGraphicFramePr>
            <a:graphicFrameLocks noGrp="1"/>
          </p:cNvGraphicFramePr>
          <p:nvPr>
            <p:ph idx="1"/>
            <p:extLst>
              <p:ext uri="{D42A27DB-BD31-4B8C-83A1-F6EECF244321}">
                <p14:modId xmlns:p14="http://schemas.microsoft.com/office/powerpoint/2010/main" val="753793383"/>
              </p:ext>
            </p:extLst>
          </p:nvPr>
        </p:nvGraphicFramePr>
        <p:xfrm>
          <a:off x="630053" y="2053313"/>
          <a:ext cx="5573028" cy="3185964"/>
        </p:xfrm>
        <a:graphic>
          <a:graphicData uri="http://schemas.openxmlformats.org/drawingml/2006/table">
            <a:tbl>
              <a:tblPr firstRow="1" bandRow="1">
                <a:tableStyleId>{5C22544A-7EE6-4342-B048-85BDC9FD1C3A}</a:tableStyleId>
              </a:tblPr>
              <a:tblGrid>
                <a:gridCol w="3849245"/>
                <a:gridCol w="1723783"/>
              </a:tblGrid>
              <a:tr h="530994">
                <a:tc>
                  <a:txBody>
                    <a:bodyPr/>
                    <a:lstStyle/>
                    <a:p>
                      <a:pPr algn="l"/>
                      <a:r>
                        <a:rPr lang="zh-CN" altLang="en-US" dirty="0" smtClean="0">
                          <a:latin typeface="Hiragino Sans GB W3" charset="-122"/>
                          <a:ea typeface="Hiragino Sans GB W3" charset="-122"/>
                          <a:cs typeface="Hiragino Sans GB W3" charset="-122"/>
                        </a:rPr>
                        <a:t>染色体异常类型</a:t>
                      </a:r>
                      <a:endParaRPr lang="zh-CN" altLang="en-US" dirty="0">
                        <a:latin typeface="Hiragino Sans GB W3" charset="-122"/>
                        <a:ea typeface="Hiragino Sans GB W3" charset="-122"/>
                        <a:cs typeface="Hiragino Sans GB W3" charset="-122"/>
                      </a:endParaRPr>
                    </a:p>
                  </a:txBody>
                  <a:tcPr/>
                </a:tc>
                <a:tc>
                  <a:txBody>
                    <a:bodyPr/>
                    <a:lstStyle/>
                    <a:p>
                      <a:pPr algn="ctr"/>
                      <a:r>
                        <a:rPr lang="zh-CN" altLang="en-US" dirty="0" smtClean="0">
                          <a:latin typeface="Hiragino Sans GB W3" charset="-122"/>
                          <a:ea typeface="Hiragino Sans GB W3" charset="-122"/>
                          <a:cs typeface="Hiragino Sans GB W3" charset="-122"/>
                        </a:rPr>
                        <a:t>例数（比例）</a:t>
                      </a:r>
                      <a:endParaRPr lang="zh-CN" altLang="en-US" dirty="0">
                        <a:latin typeface="Hiragino Sans GB W3" charset="-122"/>
                        <a:ea typeface="Hiragino Sans GB W3" charset="-122"/>
                        <a:cs typeface="Hiragino Sans GB W3" charset="-122"/>
                      </a:endParaRPr>
                    </a:p>
                  </a:txBody>
                  <a:tcPr/>
                </a:tc>
              </a:tr>
              <a:tr h="530994">
                <a:tc>
                  <a:txBody>
                    <a:bodyPr/>
                    <a:lstStyle/>
                    <a:p>
                      <a:pPr algn="l"/>
                      <a:r>
                        <a:rPr lang="zh-CN" altLang="en-US" dirty="0" smtClean="0">
                          <a:latin typeface="Hiragino Sans GB W3" charset="-122"/>
                          <a:ea typeface="Hiragino Sans GB W3" charset="-122"/>
                          <a:cs typeface="Hiragino Sans GB W3" charset="-122"/>
                        </a:rPr>
                        <a:t>常染色体三体</a:t>
                      </a:r>
                      <a:endParaRPr lang="zh-CN" altLang="en-US" dirty="0">
                        <a:latin typeface="Hiragino Sans GB W3" charset="-122"/>
                        <a:ea typeface="Hiragino Sans GB W3" charset="-122"/>
                        <a:cs typeface="Hiragino Sans GB W3" charset="-122"/>
                      </a:endParaRPr>
                    </a:p>
                  </a:txBody>
                  <a:tcPr/>
                </a:tc>
                <a:tc>
                  <a:txBody>
                    <a:bodyPr/>
                    <a:lstStyle/>
                    <a:p>
                      <a:pPr algn="ctr"/>
                      <a:r>
                        <a:rPr lang="en-US" altLang="zh-CN" dirty="0" smtClean="0">
                          <a:latin typeface="Hiragino Sans GB W3" charset="-122"/>
                          <a:ea typeface="Hiragino Sans GB W3" charset="-122"/>
                          <a:cs typeface="Hiragino Sans GB W3" charset="-122"/>
                        </a:rPr>
                        <a:t>231</a:t>
                      </a:r>
                      <a:r>
                        <a:rPr lang="zh-CN" altLang="en-US" dirty="0" smtClean="0">
                          <a:latin typeface="Hiragino Sans GB W3" charset="-122"/>
                          <a:ea typeface="Hiragino Sans GB W3" charset="-122"/>
                          <a:cs typeface="Hiragino Sans GB W3" charset="-122"/>
                        </a:rPr>
                        <a:t>（</a:t>
                      </a:r>
                      <a:r>
                        <a:rPr lang="en-US" altLang="zh-CN" dirty="0" smtClean="0">
                          <a:latin typeface="Hiragino Sans GB W3" charset="-122"/>
                          <a:ea typeface="Hiragino Sans GB W3" charset="-122"/>
                          <a:cs typeface="Hiragino Sans GB W3" charset="-122"/>
                        </a:rPr>
                        <a:t>30%</a:t>
                      </a:r>
                      <a:r>
                        <a:rPr lang="zh-CN" altLang="en-US" dirty="0" smtClean="0">
                          <a:latin typeface="Hiragino Sans GB W3" charset="-122"/>
                          <a:ea typeface="Hiragino Sans GB W3" charset="-122"/>
                          <a:cs typeface="Hiragino Sans GB W3" charset="-122"/>
                        </a:rPr>
                        <a:t>）</a:t>
                      </a:r>
                      <a:endParaRPr lang="zh-CN" altLang="en-US" dirty="0">
                        <a:latin typeface="Hiragino Sans GB W3" charset="-122"/>
                        <a:ea typeface="Hiragino Sans GB W3" charset="-122"/>
                        <a:cs typeface="Hiragino Sans GB W3" charset="-122"/>
                      </a:endParaRPr>
                    </a:p>
                  </a:txBody>
                  <a:tcPr/>
                </a:tc>
              </a:tr>
              <a:tr h="530994">
                <a:tc>
                  <a:txBody>
                    <a:bodyPr/>
                    <a:lstStyle/>
                    <a:p>
                      <a:pPr algn="l"/>
                      <a:r>
                        <a:rPr lang="zh-CN" altLang="en-US" dirty="0" smtClean="0">
                          <a:latin typeface="Hiragino Sans GB W3" charset="-122"/>
                          <a:ea typeface="Hiragino Sans GB W3" charset="-122"/>
                          <a:cs typeface="Hiragino Sans GB W3" charset="-122"/>
                        </a:rPr>
                        <a:t>常染色体单体</a:t>
                      </a:r>
                      <a:endParaRPr lang="zh-CN" altLang="en-US" dirty="0">
                        <a:latin typeface="Hiragino Sans GB W3" charset="-122"/>
                        <a:ea typeface="Hiragino Sans GB W3" charset="-122"/>
                        <a:cs typeface="Hiragino Sans GB W3" charset="-122"/>
                      </a:endParaRPr>
                    </a:p>
                  </a:txBody>
                  <a:tcPr/>
                </a:tc>
                <a:tc>
                  <a:txBody>
                    <a:bodyPr/>
                    <a:lstStyle/>
                    <a:p>
                      <a:pPr algn="ctr"/>
                      <a:r>
                        <a:rPr lang="en-US" altLang="zh-CN" dirty="0" smtClean="0">
                          <a:latin typeface="Hiragino Sans GB W3" charset="-122"/>
                          <a:ea typeface="Hiragino Sans GB W3" charset="-122"/>
                          <a:cs typeface="Hiragino Sans GB W3" charset="-122"/>
                        </a:rPr>
                        <a:t>3</a:t>
                      </a:r>
                      <a:r>
                        <a:rPr lang="zh-CN" altLang="en-US" dirty="0" smtClean="0">
                          <a:latin typeface="Hiragino Sans GB W3" charset="-122"/>
                          <a:ea typeface="Hiragino Sans GB W3" charset="-122"/>
                          <a:cs typeface="Hiragino Sans GB W3" charset="-122"/>
                        </a:rPr>
                        <a:t>（</a:t>
                      </a:r>
                      <a:r>
                        <a:rPr lang="en-US" altLang="zh-CN" dirty="0" smtClean="0">
                          <a:latin typeface="Hiragino Sans GB W3" charset="-122"/>
                          <a:ea typeface="Hiragino Sans GB W3" charset="-122"/>
                          <a:cs typeface="Hiragino Sans GB W3" charset="-122"/>
                        </a:rPr>
                        <a:t>0.4%</a:t>
                      </a:r>
                      <a:r>
                        <a:rPr lang="zh-CN" altLang="en-US" dirty="0" smtClean="0">
                          <a:latin typeface="Hiragino Sans GB W3" charset="-122"/>
                          <a:ea typeface="Hiragino Sans GB W3" charset="-122"/>
                          <a:cs typeface="Hiragino Sans GB W3" charset="-122"/>
                        </a:rPr>
                        <a:t>）</a:t>
                      </a:r>
                      <a:endParaRPr lang="zh-CN" altLang="en-US" dirty="0">
                        <a:latin typeface="Hiragino Sans GB W3" charset="-122"/>
                        <a:ea typeface="Hiragino Sans GB W3" charset="-122"/>
                        <a:cs typeface="Hiragino Sans GB W3" charset="-122"/>
                      </a:endParaRPr>
                    </a:p>
                  </a:txBody>
                  <a:tcPr/>
                </a:tc>
              </a:tr>
              <a:tr h="530994">
                <a:tc>
                  <a:txBody>
                    <a:bodyPr/>
                    <a:lstStyle/>
                    <a:p>
                      <a:pPr algn="l"/>
                      <a:r>
                        <a:rPr lang="zh-CN" altLang="en-US" dirty="0" smtClean="0">
                          <a:latin typeface="Hiragino Sans GB W3" charset="-122"/>
                          <a:ea typeface="Hiragino Sans GB W3" charset="-122"/>
                          <a:cs typeface="Hiragino Sans GB W3" charset="-122"/>
                        </a:rPr>
                        <a:t>常染色体缺失、重复</a:t>
                      </a:r>
                      <a:endParaRPr lang="zh-CN" altLang="en-US" dirty="0">
                        <a:latin typeface="Hiragino Sans GB W3" charset="-122"/>
                        <a:ea typeface="Hiragino Sans GB W3" charset="-122"/>
                        <a:cs typeface="Hiragino Sans GB W3" charset="-122"/>
                      </a:endParaRPr>
                    </a:p>
                  </a:txBody>
                  <a:tcPr/>
                </a:tc>
                <a:tc>
                  <a:txBody>
                    <a:bodyPr/>
                    <a:lstStyle/>
                    <a:p>
                      <a:pPr algn="ctr"/>
                      <a:r>
                        <a:rPr lang="en-US" altLang="zh-CN" dirty="0" smtClean="0">
                          <a:latin typeface="Hiragino Sans GB W3" charset="-122"/>
                          <a:ea typeface="Hiragino Sans GB W3" charset="-122"/>
                          <a:cs typeface="Hiragino Sans GB W3" charset="-122"/>
                        </a:rPr>
                        <a:t>15</a:t>
                      </a:r>
                      <a:r>
                        <a:rPr lang="zh-CN" altLang="en-US" dirty="0" smtClean="0">
                          <a:latin typeface="Hiragino Sans GB W3" charset="-122"/>
                          <a:ea typeface="Hiragino Sans GB W3" charset="-122"/>
                          <a:cs typeface="Hiragino Sans GB W3" charset="-122"/>
                        </a:rPr>
                        <a:t>（</a:t>
                      </a:r>
                      <a:r>
                        <a:rPr lang="en-US" altLang="zh-CN" dirty="0" smtClean="0">
                          <a:latin typeface="Hiragino Sans GB W3" charset="-122"/>
                          <a:ea typeface="Hiragino Sans GB W3" charset="-122"/>
                          <a:cs typeface="Hiragino Sans GB W3" charset="-122"/>
                        </a:rPr>
                        <a:t>2%</a:t>
                      </a:r>
                      <a:r>
                        <a:rPr lang="zh-CN" altLang="en-US" dirty="0" smtClean="0">
                          <a:latin typeface="Hiragino Sans GB W3" charset="-122"/>
                          <a:ea typeface="Hiragino Sans GB W3" charset="-122"/>
                          <a:cs typeface="Hiragino Sans GB W3" charset="-122"/>
                        </a:rPr>
                        <a:t>）</a:t>
                      </a:r>
                      <a:endParaRPr lang="zh-CN" altLang="en-US" dirty="0">
                        <a:latin typeface="Hiragino Sans GB W3" charset="-122"/>
                        <a:ea typeface="Hiragino Sans GB W3" charset="-122"/>
                        <a:cs typeface="Hiragino Sans GB W3" charset="-122"/>
                      </a:endParaRPr>
                    </a:p>
                  </a:txBody>
                  <a:tcPr/>
                </a:tc>
              </a:tr>
              <a:tr h="530994">
                <a:tc>
                  <a:txBody>
                    <a:bodyPr/>
                    <a:lstStyle/>
                    <a:p>
                      <a:pPr algn="l"/>
                      <a:r>
                        <a:rPr lang="zh-CN" altLang="en-US" dirty="0" smtClean="0">
                          <a:latin typeface="Hiragino Sans GB W3" charset="-122"/>
                          <a:ea typeface="Hiragino Sans GB W3" charset="-122"/>
                          <a:cs typeface="Hiragino Sans GB W3" charset="-122"/>
                        </a:rPr>
                        <a:t>多个常染色体异常</a:t>
                      </a:r>
                      <a:endParaRPr lang="zh-CN" altLang="en-US" dirty="0">
                        <a:latin typeface="Hiragino Sans GB W3" charset="-122"/>
                        <a:ea typeface="Hiragino Sans GB W3" charset="-122"/>
                        <a:cs typeface="Hiragino Sans GB W3" charset="-122"/>
                      </a:endParaRPr>
                    </a:p>
                  </a:txBody>
                  <a:tcPr/>
                </a:tc>
                <a:tc>
                  <a:txBody>
                    <a:bodyPr/>
                    <a:lstStyle/>
                    <a:p>
                      <a:pPr algn="ctr"/>
                      <a:r>
                        <a:rPr lang="en-US" altLang="zh-CN" dirty="0" smtClean="0">
                          <a:latin typeface="Hiragino Sans GB W3" charset="-122"/>
                          <a:ea typeface="Hiragino Sans GB W3" charset="-122"/>
                          <a:cs typeface="Hiragino Sans GB W3" charset="-122"/>
                        </a:rPr>
                        <a:t>39</a:t>
                      </a:r>
                      <a:r>
                        <a:rPr lang="zh-CN" altLang="en-US" dirty="0" smtClean="0">
                          <a:latin typeface="Hiragino Sans GB W3" charset="-122"/>
                          <a:ea typeface="Hiragino Sans GB W3" charset="-122"/>
                          <a:cs typeface="Hiragino Sans GB W3" charset="-122"/>
                        </a:rPr>
                        <a:t>（</a:t>
                      </a:r>
                      <a:r>
                        <a:rPr lang="en-US" altLang="zh-CN" dirty="0" smtClean="0">
                          <a:latin typeface="Hiragino Sans GB W3" charset="-122"/>
                          <a:ea typeface="Hiragino Sans GB W3" charset="-122"/>
                          <a:cs typeface="Hiragino Sans GB W3" charset="-122"/>
                        </a:rPr>
                        <a:t>5%</a:t>
                      </a:r>
                      <a:r>
                        <a:rPr lang="zh-CN" altLang="en-US" dirty="0" smtClean="0">
                          <a:latin typeface="Hiragino Sans GB W3" charset="-122"/>
                          <a:ea typeface="Hiragino Sans GB W3" charset="-122"/>
                          <a:cs typeface="Hiragino Sans GB W3" charset="-122"/>
                        </a:rPr>
                        <a:t>）</a:t>
                      </a:r>
                      <a:endParaRPr lang="zh-CN" altLang="en-US" dirty="0">
                        <a:latin typeface="Hiragino Sans GB W3" charset="-122"/>
                        <a:ea typeface="Hiragino Sans GB W3" charset="-122"/>
                        <a:cs typeface="Hiragino Sans GB W3" charset="-122"/>
                      </a:endParaRPr>
                    </a:p>
                  </a:txBody>
                  <a:tcPr/>
                </a:tc>
              </a:tr>
              <a:tr h="530994">
                <a:tc>
                  <a:txBody>
                    <a:bodyPr/>
                    <a:lstStyle/>
                    <a:p>
                      <a:pPr algn="l"/>
                      <a:r>
                        <a:rPr lang="zh-CN" altLang="en-US" dirty="0" smtClean="0">
                          <a:latin typeface="Hiragino Sans GB W3" charset="-122"/>
                          <a:ea typeface="Hiragino Sans GB W3" charset="-122"/>
                          <a:cs typeface="Hiragino Sans GB W3" charset="-122"/>
                        </a:rPr>
                        <a:t>性染色体异常（含嵌合）</a:t>
                      </a:r>
                      <a:endParaRPr lang="zh-CN" altLang="en-US" dirty="0">
                        <a:latin typeface="Hiragino Sans GB W3" charset="-122"/>
                        <a:ea typeface="Hiragino Sans GB W3" charset="-122"/>
                        <a:cs typeface="Hiragino Sans GB W3" charset="-122"/>
                      </a:endParaRPr>
                    </a:p>
                  </a:txBody>
                  <a:tcPr/>
                </a:tc>
                <a:tc>
                  <a:txBody>
                    <a:bodyPr/>
                    <a:lstStyle/>
                    <a:p>
                      <a:pPr algn="ctr"/>
                      <a:r>
                        <a:rPr lang="en-US" altLang="zh-CN" dirty="0" smtClean="0">
                          <a:latin typeface="Hiragino Sans GB W3" charset="-122"/>
                          <a:ea typeface="Hiragino Sans GB W3" charset="-122"/>
                          <a:cs typeface="Hiragino Sans GB W3" charset="-122"/>
                        </a:rPr>
                        <a:t>83</a:t>
                      </a:r>
                      <a:r>
                        <a:rPr lang="zh-CN" altLang="en-US" dirty="0" smtClean="0">
                          <a:latin typeface="Hiragino Sans GB W3" charset="-122"/>
                          <a:ea typeface="Hiragino Sans GB W3" charset="-122"/>
                          <a:cs typeface="Hiragino Sans GB W3" charset="-122"/>
                        </a:rPr>
                        <a:t>（</a:t>
                      </a:r>
                      <a:r>
                        <a:rPr lang="en-US" altLang="zh-CN" dirty="0" smtClean="0">
                          <a:latin typeface="Hiragino Sans GB W3" charset="-122"/>
                          <a:ea typeface="Hiragino Sans GB W3" charset="-122"/>
                          <a:cs typeface="Hiragino Sans GB W3" charset="-122"/>
                        </a:rPr>
                        <a:t>11.1%</a:t>
                      </a:r>
                      <a:r>
                        <a:rPr lang="zh-CN" altLang="en-US" dirty="0" smtClean="0">
                          <a:latin typeface="Hiragino Sans GB W3" charset="-122"/>
                          <a:ea typeface="Hiragino Sans GB W3" charset="-122"/>
                          <a:cs typeface="Hiragino Sans GB W3" charset="-122"/>
                        </a:rPr>
                        <a:t>）</a:t>
                      </a:r>
                      <a:endParaRPr lang="zh-CN" altLang="en-US" dirty="0">
                        <a:latin typeface="Hiragino Sans GB W3" charset="-122"/>
                        <a:ea typeface="Hiragino Sans GB W3" charset="-122"/>
                        <a:cs typeface="Hiragino Sans GB W3" charset="-122"/>
                      </a:endParaRPr>
                    </a:p>
                  </a:txBody>
                  <a:tcPr/>
                </a:tc>
              </a:tr>
            </a:tbl>
          </a:graphicData>
        </a:graphic>
      </p:graphicFrame>
      <p:sp>
        <p:nvSpPr>
          <p:cNvPr id="4" name="标题 1"/>
          <p:cNvSpPr>
            <a:spLocks noGrp="1"/>
          </p:cNvSpPr>
          <p:nvPr>
            <p:ph type="title"/>
          </p:nvPr>
        </p:nvSpPr>
        <p:spPr/>
        <p:txBody>
          <a:bodyPr>
            <a:normAutofit/>
          </a:bodyPr>
          <a:lstStyle/>
          <a:p>
            <a:r>
              <a:rPr kumimoji="1" lang="zh-CN" altLang="en-US" sz="2800" dirty="0" smtClean="0"/>
              <a:t>核型</a:t>
            </a:r>
            <a:r>
              <a:rPr kumimoji="1" lang="en-US" altLang="zh-CN" sz="2800" dirty="0" err="1" smtClean="0"/>
              <a:t>BoBs</a:t>
            </a:r>
            <a:r>
              <a:rPr kumimoji="1" lang="zh-CN" altLang="en-US" sz="2800" dirty="0" smtClean="0"/>
              <a:t>遗传检测结果</a:t>
            </a:r>
            <a:r>
              <a:rPr kumimoji="1" lang="en-US" altLang="zh-CN" sz="2800" dirty="0" smtClean="0"/>
              <a:t>-</a:t>
            </a:r>
            <a:r>
              <a:rPr kumimoji="1" lang="zh-CN" altLang="en-US" sz="2800" dirty="0" smtClean="0"/>
              <a:t>染色体异常类型分布</a:t>
            </a:r>
            <a:endParaRPr kumimoji="1" lang="zh-CN" altLang="en-US" sz="2800" dirty="0"/>
          </a:p>
        </p:txBody>
      </p:sp>
      <p:graphicFrame>
        <p:nvGraphicFramePr>
          <p:cNvPr id="6" name="图表 5"/>
          <p:cNvGraphicFramePr>
            <a:graphicFrameLocks/>
          </p:cNvGraphicFramePr>
          <p:nvPr>
            <p:extLst>
              <p:ext uri="{D42A27DB-BD31-4B8C-83A1-F6EECF244321}">
                <p14:modId xmlns:p14="http://schemas.microsoft.com/office/powerpoint/2010/main" val="790378570"/>
              </p:ext>
            </p:extLst>
          </p:nvPr>
        </p:nvGraphicFramePr>
        <p:xfrm>
          <a:off x="5994933" y="1576136"/>
          <a:ext cx="6075147" cy="402576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18502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141720" y="259247"/>
            <a:ext cx="3946261" cy="1325563"/>
          </a:xfrm>
        </p:spPr>
        <p:txBody>
          <a:bodyPr>
            <a:normAutofit/>
          </a:bodyPr>
          <a:lstStyle/>
          <a:p>
            <a:r>
              <a:rPr kumimoji="1" lang="zh-CN" altLang="en-US" sz="2800" dirty="0" smtClean="0"/>
              <a:t>性染色体异常</a:t>
            </a:r>
            <a:endParaRPr kumimoji="1" lang="zh-CN" altLang="en-US" sz="2800" dirty="0"/>
          </a:p>
        </p:txBody>
      </p:sp>
      <p:graphicFrame>
        <p:nvGraphicFramePr>
          <p:cNvPr id="4" name="内容占位符 3"/>
          <p:cNvGraphicFramePr>
            <a:graphicFrameLocks noGrp="1"/>
          </p:cNvGraphicFramePr>
          <p:nvPr>
            <p:ph idx="1"/>
            <p:extLst>
              <p:ext uri="{D42A27DB-BD31-4B8C-83A1-F6EECF244321}">
                <p14:modId xmlns:p14="http://schemas.microsoft.com/office/powerpoint/2010/main" val="457333488"/>
              </p:ext>
            </p:extLst>
          </p:nvPr>
        </p:nvGraphicFramePr>
        <p:xfrm>
          <a:off x="915737" y="1690688"/>
          <a:ext cx="3868724" cy="4415148"/>
        </p:xfrm>
        <a:graphic>
          <a:graphicData uri="http://schemas.openxmlformats.org/drawingml/2006/table">
            <a:tbl>
              <a:tblPr firstRow="1">
                <a:tableStyleId>{5C22544A-7EE6-4342-B048-85BDC9FD1C3A}</a:tableStyleId>
              </a:tblPr>
              <a:tblGrid>
                <a:gridCol w="2732238"/>
                <a:gridCol w="1136486"/>
              </a:tblGrid>
              <a:tr h="490572">
                <a:tc>
                  <a:txBody>
                    <a:bodyPr/>
                    <a:lstStyle/>
                    <a:p>
                      <a:pPr algn="l" fontAlgn="b"/>
                      <a:r>
                        <a:rPr lang="en-US" altLang="zh-CN" sz="1400" u="none" strike="noStrike" dirty="0" smtClean="0">
                          <a:effectLst/>
                          <a:latin typeface="Hiragino Sans GB W3" charset="-122"/>
                          <a:ea typeface="Hiragino Sans GB W3" charset="-122"/>
                          <a:cs typeface="Hiragino Sans GB W3" charset="-122"/>
                        </a:rPr>
                        <a:t>16</a:t>
                      </a:r>
                      <a:r>
                        <a:rPr lang="zh-CN" altLang="en-US" sz="1400" u="none" strike="noStrike" dirty="0" smtClean="0">
                          <a:effectLst/>
                          <a:latin typeface="Hiragino Sans GB W3" charset="-122"/>
                          <a:ea typeface="Hiragino Sans GB W3" charset="-122"/>
                          <a:cs typeface="Hiragino Sans GB W3" charset="-122"/>
                        </a:rPr>
                        <a:t>号染色体异常类型</a:t>
                      </a:r>
                      <a:endParaRPr lang="zh-CN" altLang="en-US" sz="1400" b="0" i="0" u="none" strike="noStrike" dirty="0">
                        <a:solidFill>
                          <a:srgbClr val="000000"/>
                        </a:solidFill>
                        <a:effectLst/>
                        <a:latin typeface="Hiragino Sans GB W3" charset="-122"/>
                        <a:ea typeface="Hiragino Sans GB W3" charset="-122"/>
                        <a:cs typeface="Hiragino Sans GB W3" charset="-122"/>
                      </a:endParaRPr>
                    </a:p>
                  </a:txBody>
                  <a:tcPr marL="6350" marR="6350" marT="6350" marB="0" anchor="ctr"/>
                </a:tc>
                <a:tc>
                  <a:txBody>
                    <a:bodyPr/>
                    <a:lstStyle/>
                    <a:p>
                      <a:pPr algn="ctr" fontAlgn="b"/>
                      <a:r>
                        <a:rPr lang="zh-CN" altLang="en-US" sz="1400" u="none" strike="noStrike" dirty="0" smtClean="0">
                          <a:effectLst/>
                          <a:latin typeface="Hiragino Sans GB W3" charset="-122"/>
                          <a:ea typeface="Hiragino Sans GB W3" charset="-122"/>
                          <a:cs typeface="Hiragino Sans GB W3" charset="-122"/>
                        </a:rPr>
                        <a:t>例数</a:t>
                      </a:r>
                      <a:endParaRPr lang="ru-RU" sz="1400" b="0" i="0" u="none" strike="noStrike" dirty="0">
                        <a:solidFill>
                          <a:srgbClr val="000000"/>
                        </a:solidFill>
                        <a:effectLst/>
                        <a:latin typeface="Hiragino Sans GB W3" charset="-122"/>
                        <a:ea typeface="Hiragino Sans GB W3" charset="-122"/>
                        <a:cs typeface="Hiragino Sans GB W3" charset="-122"/>
                      </a:endParaRPr>
                    </a:p>
                  </a:txBody>
                  <a:tcPr marL="6350" marR="6350" marT="6350" marB="0" anchor="ctr"/>
                </a:tc>
              </a:tr>
              <a:tr h="490572">
                <a:tc>
                  <a:txBody>
                    <a:bodyPr/>
                    <a:lstStyle/>
                    <a:p>
                      <a:pPr algn="l" fontAlgn="b"/>
                      <a:r>
                        <a:rPr lang="en-US" altLang="zh-CN" sz="1400" u="none" strike="noStrike" dirty="0" smtClean="0">
                          <a:effectLst/>
                          <a:latin typeface="Hiragino Sans GB W3" charset="-122"/>
                          <a:ea typeface="Hiragino Sans GB W3" charset="-122"/>
                          <a:cs typeface="Hiragino Sans GB W3" charset="-122"/>
                        </a:rPr>
                        <a:t>16</a:t>
                      </a:r>
                      <a:r>
                        <a:rPr lang="zh-CN" altLang="en-US" sz="1400" u="none" strike="noStrike" dirty="0" smtClean="0">
                          <a:effectLst/>
                          <a:latin typeface="Hiragino Sans GB W3" charset="-122"/>
                          <a:ea typeface="Hiragino Sans GB W3" charset="-122"/>
                          <a:cs typeface="Hiragino Sans GB W3" charset="-122"/>
                        </a:rPr>
                        <a:t>三体</a:t>
                      </a:r>
                      <a:endParaRPr lang="zh-CN" altLang="en-US" sz="1400" b="0" i="0" u="none" strike="noStrike" dirty="0">
                        <a:solidFill>
                          <a:srgbClr val="000000"/>
                        </a:solidFill>
                        <a:effectLst/>
                        <a:latin typeface="Hiragino Sans GB W3" charset="-122"/>
                        <a:ea typeface="Hiragino Sans GB W3" charset="-122"/>
                        <a:cs typeface="Hiragino Sans GB W3" charset="-122"/>
                      </a:endParaRPr>
                    </a:p>
                  </a:txBody>
                  <a:tcPr marL="6350" marR="6350" marT="6350" marB="0" anchor="ctr"/>
                </a:tc>
                <a:tc>
                  <a:txBody>
                    <a:bodyPr/>
                    <a:lstStyle/>
                    <a:p>
                      <a:pPr algn="ctr" fontAlgn="b"/>
                      <a:r>
                        <a:rPr lang="ru-RU" sz="1400" u="none" strike="noStrike" dirty="0">
                          <a:effectLst/>
                          <a:latin typeface="Hiragino Sans GB W3" charset="-122"/>
                          <a:ea typeface="Hiragino Sans GB W3" charset="-122"/>
                          <a:cs typeface="Hiragino Sans GB W3" charset="-122"/>
                        </a:rPr>
                        <a:t>57</a:t>
                      </a:r>
                      <a:endParaRPr lang="ru-RU" sz="1400" b="0" i="0" u="none" strike="noStrike" dirty="0">
                        <a:solidFill>
                          <a:srgbClr val="000000"/>
                        </a:solidFill>
                        <a:effectLst/>
                        <a:latin typeface="Hiragino Sans GB W3" charset="-122"/>
                        <a:ea typeface="Hiragino Sans GB W3" charset="-122"/>
                        <a:cs typeface="Hiragino Sans GB W3" charset="-122"/>
                      </a:endParaRPr>
                    </a:p>
                  </a:txBody>
                  <a:tcPr marL="6350" marR="6350" marT="6350" marB="0" anchor="ctr"/>
                </a:tc>
              </a:tr>
              <a:tr h="490572">
                <a:tc>
                  <a:txBody>
                    <a:bodyPr/>
                    <a:lstStyle/>
                    <a:p>
                      <a:pPr algn="l" fontAlgn="b"/>
                      <a:r>
                        <a:rPr lang="en-US" altLang="ja-JP" sz="1400" u="none" strike="noStrike" dirty="0">
                          <a:effectLst/>
                          <a:latin typeface="Hiragino Sans GB W3" charset="-122"/>
                          <a:ea typeface="Hiragino Sans GB W3" charset="-122"/>
                          <a:cs typeface="Hiragino Sans GB W3" charset="-122"/>
                        </a:rPr>
                        <a:t>16</a:t>
                      </a:r>
                      <a:r>
                        <a:rPr lang="ja-JP" altLang="en-US" sz="1400" u="none" strike="noStrike" dirty="0">
                          <a:effectLst/>
                          <a:latin typeface="Hiragino Sans GB W3" charset="-122"/>
                          <a:ea typeface="Hiragino Sans GB W3" charset="-122"/>
                          <a:cs typeface="Hiragino Sans GB W3" charset="-122"/>
                        </a:rPr>
                        <a:t>三体，</a:t>
                      </a:r>
                      <a:r>
                        <a:rPr lang="en-US" altLang="ja-JP" sz="1400" u="none" strike="noStrike" dirty="0">
                          <a:effectLst/>
                          <a:latin typeface="Hiragino Sans GB W3" charset="-122"/>
                          <a:ea typeface="Hiragino Sans GB W3" charset="-122"/>
                          <a:cs typeface="Hiragino Sans GB W3" charset="-122"/>
                        </a:rPr>
                        <a:t>18</a:t>
                      </a:r>
                      <a:r>
                        <a:rPr lang="ja-JP" altLang="en-US" sz="1400" u="none" strike="noStrike" dirty="0">
                          <a:effectLst/>
                          <a:latin typeface="Hiragino Sans GB W3" charset="-122"/>
                          <a:ea typeface="Hiragino Sans GB W3" charset="-122"/>
                          <a:cs typeface="Hiragino Sans GB W3" charset="-122"/>
                        </a:rPr>
                        <a:t>三体</a:t>
                      </a:r>
                      <a:endParaRPr lang="ja-JP" altLang="en-US" sz="1400" b="0" i="0" u="none" strike="noStrike" dirty="0">
                        <a:solidFill>
                          <a:srgbClr val="000000"/>
                        </a:solidFill>
                        <a:effectLst/>
                        <a:latin typeface="Hiragino Sans GB W3" charset="-122"/>
                        <a:ea typeface="Hiragino Sans GB W3" charset="-122"/>
                        <a:cs typeface="Hiragino Sans GB W3" charset="-122"/>
                      </a:endParaRPr>
                    </a:p>
                  </a:txBody>
                  <a:tcPr marL="6350" marR="6350" marT="6350" marB="0" anchor="ctr"/>
                </a:tc>
                <a:tc>
                  <a:txBody>
                    <a:bodyPr/>
                    <a:lstStyle/>
                    <a:p>
                      <a:pPr algn="ctr" fontAlgn="b"/>
                      <a:r>
                        <a:rPr lang="en-US" altLang="zh-CN" sz="1400" u="none" strike="noStrike" dirty="0">
                          <a:effectLst/>
                          <a:latin typeface="Hiragino Sans GB W3" charset="-122"/>
                          <a:ea typeface="Hiragino Sans GB W3" charset="-122"/>
                          <a:cs typeface="Hiragino Sans GB W3" charset="-122"/>
                        </a:rPr>
                        <a:t>1</a:t>
                      </a:r>
                      <a:endParaRPr lang="en-US" altLang="zh-CN" sz="1400" b="0" i="0" u="none" strike="noStrike" dirty="0">
                        <a:solidFill>
                          <a:srgbClr val="000000"/>
                        </a:solidFill>
                        <a:effectLst/>
                        <a:latin typeface="Hiragino Sans GB W3" charset="-122"/>
                        <a:ea typeface="Hiragino Sans GB W3" charset="-122"/>
                        <a:cs typeface="Hiragino Sans GB W3" charset="-122"/>
                      </a:endParaRPr>
                    </a:p>
                  </a:txBody>
                  <a:tcPr marL="6350" marR="6350" marT="6350" marB="0" anchor="ctr"/>
                </a:tc>
              </a:tr>
              <a:tr h="490572">
                <a:tc>
                  <a:txBody>
                    <a:bodyPr/>
                    <a:lstStyle/>
                    <a:p>
                      <a:pPr algn="l" fontAlgn="b"/>
                      <a:r>
                        <a:rPr lang="en-US" altLang="ja-JP" sz="1400" u="none" strike="noStrike" dirty="0">
                          <a:effectLst/>
                          <a:latin typeface="Hiragino Sans GB W3" charset="-122"/>
                          <a:ea typeface="Hiragino Sans GB W3" charset="-122"/>
                          <a:cs typeface="Hiragino Sans GB W3" charset="-122"/>
                        </a:rPr>
                        <a:t>16</a:t>
                      </a:r>
                      <a:r>
                        <a:rPr lang="ja-JP" altLang="en-US" sz="1400" u="none" strike="noStrike" dirty="0">
                          <a:effectLst/>
                          <a:latin typeface="Hiragino Sans GB W3" charset="-122"/>
                          <a:ea typeface="Hiragino Sans GB W3" charset="-122"/>
                          <a:cs typeface="Hiragino Sans GB W3" charset="-122"/>
                        </a:rPr>
                        <a:t>三体，</a:t>
                      </a:r>
                      <a:r>
                        <a:rPr lang="en-US" altLang="ja-JP" sz="1400" u="none" strike="noStrike" dirty="0">
                          <a:effectLst/>
                          <a:latin typeface="Hiragino Sans GB W3" charset="-122"/>
                          <a:ea typeface="Hiragino Sans GB W3" charset="-122"/>
                          <a:cs typeface="Hiragino Sans GB W3" charset="-122"/>
                        </a:rPr>
                        <a:t>19</a:t>
                      </a:r>
                      <a:r>
                        <a:rPr lang="ja-JP" altLang="en-US" sz="1400" u="none" strike="noStrike" dirty="0">
                          <a:effectLst/>
                          <a:latin typeface="Hiragino Sans GB W3" charset="-122"/>
                          <a:ea typeface="Hiragino Sans GB W3" charset="-122"/>
                          <a:cs typeface="Hiragino Sans GB W3" charset="-122"/>
                        </a:rPr>
                        <a:t>三体</a:t>
                      </a:r>
                      <a:endParaRPr lang="ja-JP" altLang="en-US" sz="1400" b="0" i="0" u="none" strike="noStrike" dirty="0">
                        <a:solidFill>
                          <a:srgbClr val="000000"/>
                        </a:solidFill>
                        <a:effectLst/>
                        <a:latin typeface="Hiragino Sans GB W3" charset="-122"/>
                        <a:ea typeface="Hiragino Sans GB W3" charset="-122"/>
                        <a:cs typeface="Hiragino Sans GB W3" charset="-122"/>
                      </a:endParaRPr>
                    </a:p>
                  </a:txBody>
                  <a:tcPr marL="6350" marR="6350" marT="6350" marB="0" anchor="ctr"/>
                </a:tc>
                <a:tc>
                  <a:txBody>
                    <a:bodyPr/>
                    <a:lstStyle/>
                    <a:p>
                      <a:pPr algn="ctr" fontAlgn="b"/>
                      <a:r>
                        <a:rPr lang="en-US" altLang="zh-CN" sz="1400" u="none" strike="noStrike">
                          <a:effectLst/>
                          <a:latin typeface="Hiragino Sans GB W3" charset="-122"/>
                          <a:ea typeface="Hiragino Sans GB W3" charset="-122"/>
                          <a:cs typeface="Hiragino Sans GB W3" charset="-122"/>
                        </a:rPr>
                        <a:t>1</a:t>
                      </a:r>
                      <a:endParaRPr lang="en-US" altLang="zh-CN" sz="1400" b="0" i="0" u="none" strike="noStrike">
                        <a:solidFill>
                          <a:srgbClr val="000000"/>
                        </a:solidFill>
                        <a:effectLst/>
                        <a:latin typeface="Hiragino Sans GB W3" charset="-122"/>
                        <a:ea typeface="Hiragino Sans GB W3" charset="-122"/>
                        <a:cs typeface="Hiragino Sans GB W3" charset="-122"/>
                      </a:endParaRPr>
                    </a:p>
                  </a:txBody>
                  <a:tcPr marL="6350" marR="6350" marT="6350" marB="0" anchor="ctr"/>
                </a:tc>
              </a:tr>
              <a:tr h="490572">
                <a:tc>
                  <a:txBody>
                    <a:bodyPr/>
                    <a:lstStyle/>
                    <a:p>
                      <a:pPr algn="l" fontAlgn="b"/>
                      <a:r>
                        <a:rPr lang="en-US" altLang="zh-CN" sz="1400" u="none" strike="noStrike" dirty="0">
                          <a:effectLst/>
                          <a:latin typeface="Hiragino Sans GB W3" charset="-122"/>
                          <a:ea typeface="Hiragino Sans GB W3" charset="-122"/>
                          <a:cs typeface="Hiragino Sans GB W3" charset="-122"/>
                        </a:rPr>
                        <a:t>16</a:t>
                      </a:r>
                      <a:r>
                        <a:rPr lang="zh-CN" altLang="en-US" sz="1400" u="none" strike="noStrike" dirty="0">
                          <a:effectLst/>
                          <a:latin typeface="Hiragino Sans GB W3" charset="-122"/>
                          <a:ea typeface="Hiragino Sans GB W3" charset="-122"/>
                          <a:cs typeface="Hiragino Sans GB W3" charset="-122"/>
                        </a:rPr>
                        <a:t>三体，</a:t>
                      </a:r>
                      <a:r>
                        <a:rPr lang="en-US" altLang="zh-CN" sz="1400" u="none" strike="noStrike" dirty="0">
                          <a:effectLst/>
                          <a:latin typeface="Hiragino Sans GB W3" charset="-122"/>
                          <a:ea typeface="Hiragino Sans GB W3" charset="-122"/>
                          <a:cs typeface="Hiragino Sans GB W3" charset="-122"/>
                        </a:rPr>
                        <a:t>19</a:t>
                      </a:r>
                      <a:r>
                        <a:rPr lang="zh-CN" altLang="en-US" sz="1400" u="none" strike="noStrike" dirty="0">
                          <a:effectLst/>
                          <a:latin typeface="Hiragino Sans GB W3" charset="-122"/>
                          <a:ea typeface="Hiragino Sans GB W3" charset="-122"/>
                          <a:cs typeface="Hiragino Sans GB W3" charset="-122"/>
                        </a:rPr>
                        <a:t>三体，</a:t>
                      </a:r>
                      <a:r>
                        <a:rPr lang="en-US" altLang="zh-CN" sz="1400" u="none" strike="noStrike" dirty="0">
                          <a:effectLst/>
                          <a:latin typeface="Hiragino Sans GB W3" charset="-122"/>
                          <a:ea typeface="Hiragino Sans GB W3" charset="-122"/>
                          <a:cs typeface="Hiragino Sans GB W3" charset="-122"/>
                        </a:rPr>
                        <a:t>x/xx</a:t>
                      </a:r>
                      <a:r>
                        <a:rPr lang="zh-CN" altLang="en-US" sz="1400" u="none" strike="noStrike" dirty="0">
                          <a:effectLst/>
                          <a:latin typeface="Hiragino Sans GB W3" charset="-122"/>
                          <a:ea typeface="Hiragino Sans GB W3" charset="-122"/>
                          <a:cs typeface="Hiragino Sans GB W3" charset="-122"/>
                        </a:rPr>
                        <a:t>嵌合</a:t>
                      </a:r>
                      <a:endParaRPr lang="zh-CN" altLang="en-US" sz="1400" b="0" i="0" u="none" strike="noStrike" dirty="0">
                        <a:solidFill>
                          <a:srgbClr val="000000"/>
                        </a:solidFill>
                        <a:effectLst/>
                        <a:latin typeface="Hiragino Sans GB W3" charset="-122"/>
                        <a:ea typeface="Hiragino Sans GB W3" charset="-122"/>
                        <a:cs typeface="Hiragino Sans GB W3" charset="-122"/>
                      </a:endParaRPr>
                    </a:p>
                  </a:txBody>
                  <a:tcPr marL="6350" marR="6350" marT="6350" marB="0" anchor="ctr"/>
                </a:tc>
                <a:tc>
                  <a:txBody>
                    <a:bodyPr/>
                    <a:lstStyle/>
                    <a:p>
                      <a:pPr algn="ctr" fontAlgn="b"/>
                      <a:r>
                        <a:rPr lang="en-US" altLang="zh-CN" sz="1400" u="none" strike="noStrike">
                          <a:effectLst/>
                          <a:latin typeface="Hiragino Sans GB W3" charset="-122"/>
                          <a:ea typeface="Hiragino Sans GB W3" charset="-122"/>
                          <a:cs typeface="Hiragino Sans GB W3" charset="-122"/>
                        </a:rPr>
                        <a:t>1</a:t>
                      </a:r>
                      <a:endParaRPr lang="en-US" altLang="zh-CN" sz="1400" b="0" i="0" u="none" strike="noStrike">
                        <a:solidFill>
                          <a:srgbClr val="000000"/>
                        </a:solidFill>
                        <a:effectLst/>
                        <a:latin typeface="Hiragino Sans GB W3" charset="-122"/>
                        <a:ea typeface="Hiragino Sans GB W3" charset="-122"/>
                        <a:cs typeface="Hiragino Sans GB W3" charset="-122"/>
                      </a:endParaRPr>
                    </a:p>
                  </a:txBody>
                  <a:tcPr marL="6350" marR="6350" marT="6350" marB="0" anchor="ctr"/>
                </a:tc>
              </a:tr>
              <a:tr h="490572">
                <a:tc>
                  <a:txBody>
                    <a:bodyPr/>
                    <a:lstStyle/>
                    <a:p>
                      <a:pPr algn="l" fontAlgn="b"/>
                      <a:r>
                        <a:rPr lang="is-IS" sz="1400" u="none" strike="noStrike" dirty="0">
                          <a:effectLst/>
                          <a:latin typeface="Hiragino Sans GB W3" charset="-122"/>
                          <a:ea typeface="Hiragino Sans GB W3" charset="-122"/>
                          <a:cs typeface="Hiragino Sans GB W3" charset="-122"/>
                        </a:rPr>
                        <a:t>16三体，20三体</a:t>
                      </a:r>
                      <a:endParaRPr lang="is-IS" sz="1400" b="0" i="0" u="none" strike="noStrike" dirty="0">
                        <a:solidFill>
                          <a:srgbClr val="000000"/>
                        </a:solidFill>
                        <a:effectLst/>
                        <a:latin typeface="Hiragino Sans GB W3" charset="-122"/>
                        <a:ea typeface="Hiragino Sans GB W3" charset="-122"/>
                        <a:cs typeface="Hiragino Sans GB W3" charset="-122"/>
                      </a:endParaRPr>
                    </a:p>
                  </a:txBody>
                  <a:tcPr marL="6350" marR="6350" marT="6350" marB="0" anchor="ctr"/>
                </a:tc>
                <a:tc>
                  <a:txBody>
                    <a:bodyPr/>
                    <a:lstStyle/>
                    <a:p>
                      <a:pPr algn="ctr" fontAlgn="b"/>
                      <a:r>
                        <a:rPr lang="en-US" altLang="zh-CN" sz="1400" u="none" strike="noStrike" dirty="0">
                          <a:effectLst/>
                          <a:latin typeface="Hiragino Sans GB W3" charset="-122"/>
                          <a:ea typeface="Hiragino Sans GB W3" charset="-122"/>
                          <a:cs typeface="Hiragino Sans GB W3" charset="-122"/>
                        </a:rPr>
                        <a:t>1</a:t>
                      </a:r>
                      <a:endParaRPr lang="en-US" altLang="zh-CN" sz="1400" b="0" i="0" u="none" strike="noStrike" dirty="0">
                        <a:solidFill>
                          <a:srgbClr val="000000"/>
                        </a:solidFill>
                        <a:effectLst/>
                        <a:latin typeface="Hiragino Sans GB W3" charset="-122"/>
                        <a:ea typeface="Hiragino Sans GB W3" charset="-122"/>
                        <a:cs typeface="Hiragino Sans GB W3" charset="-122"/>
                      </a:endParaRPr>
                    </a:p>
                  </a:txBody>
                  <a:tcPr marL="6350" marR="6350" marT="6350" marB="0" anchor="ctr"/>
                </a:tc>
              </a:tr>
              <a:tr h="490572">
                <a:tc>
                  <a:txBody>
                    <a:bodyPr/>
                    <a:lstStyle/>
                    <a:p>
                      <a:pPr algn="l" fontAlgn="b"/>
                      <a:r>
                        <a:rPr lang="cs-CZ" sz="1400" u="none" strike="noStrike">
                          <a:effectLst/>
                          <a:latin typeface="Hiragino Sans GB W3" charset="-122"/>
                          <a:ea typeface="Hiragino Sans GB W3" charset="-122"/>
                          <a:cs typeface="Hiragino Sans GB W3" charset="-122"/>
                        </a:rPr>
                        <a:t>16三体，21三体</a:t>
                      </a:r>
                      <a:endParaRPr lang="cs-CZ" sz="1400" b="0" i="0" u="none" strike="noStrike">
                        <a:solidFill>
                          <a:srgbClr val="000000"/>
                        </a:solidFill>
                        <a:effectLst/>
                        <a:latin typeface="Hiragino Sans GB W3" charset="-122"/>
                        <a:ea typeface="Hiragino Sans GB W3" charset="-122"/>
                        <a:cs typeface="Hiragino Sans GB W3" charset="-122"/>
                      </a:endParaRPr>
                    </a:p>
                  </a:txBody>
                  <a:tcPr marL="6350" marR="6350" marT="6350" marB="0" anchor="ctr"/>
                </a:tc>
                <a:tc>
                  <a:txBody>
                    <a:bodyPr/>
                    <a:lstStyle/>
                    <a:p>
                      <a:pPr algn="ctr" fontAlgn="b"/>
                      <a:r>
                        <a:rPr lang="en-US" altLang="zh-CN" sz="1400" u="none" strike="noStrike" dirty="0">
                          <a:effectLst/>
                          <a:latin typeface="Hiragino Sans GB W3" charset="-122"/>
                          <a:ea typeface="Hiragino Sans GB W3" charset="-122"/>
                          <a:cs typeface="Hiragino Sans GB W3" charset="-122"/>
                        </a:rPr>
                        <a:t>1</a:t>
                      </a:r>
                      <a:endParaRPr lang="en-US" altLang="zh-CN" sz="1400" b="0" i="0" u="none" strike="noStrike" dirty="0">
                        <a:solidFill>
                          <a:srgbClr val="000000"/>
                        </a:solidFill>
                        <a:effectLst/>
                        <a:latin typeface="Hiragino Sans GB W3" charset="-122"/>
                        <a:ea typeface="Hiragino Sans GB W3" charset="-122"/>
                        <a:cs typeface="Hiragino Sans GB W3" charset="-122"/>
                      </a:endParaRPr>
                    </a:p>
                  </a:txBody>
                  <a:tcPr marL="6350" marR="6350" marT="6350" marB="0" anchor="ctr"/>
                </a:tc>
              </a:tr>
              <a:tr h="490572">
                <a:tc>
                  <a:txBody>
                    <a:bodyPr/>
                    <a:lstStyle/>
                    <a:p>
                      <a:pPr algn="l" fontAlgn="b"/>
                      <a:r>
                        <a:rPr lang="is-IS" sz="1400" u="none" strike="noStrike">
                          <a:effectLst/>
                          <a:latin typeface="Hiragino Sans GB W3" charset="-122"/>
                          <a:ea typeface="Hiragino Sans GB W3" charset="-122"/>
                          <a:cs typeface="Hiragino Sans GB W3" charset="-122"/>
                        </a:rPr>
                        <a:t>16三体，22三体</a:t>
                      </a:r>
                      <a:endParaRPr lang="is-IS" sz="1400" b="0" i="0" u="none" strike="noStrike">
                        <a:solidFill>
                          <a:srgbClr val="000000"/>
                        </a:solidFill>
                        <a:effectLst/>
                        <a:latin typeface="Hiragino Sans GB W3" charset="-122"/>
                        <a:ea typeface="Hiragino Sans GB W3" charset="-122"/>
                        <a:cs typeface="Hiragino Sans GB W3" charset="-122"/>
                      </a:endParaRPr>
                    </a:p>
                  </a:txBody>
                  <a:tcPr marL="6350" marR="6350" marT="6350" marB="0" anchor="ctr"/>
                </a:tc>
                <a:tc>
                  <a:txBody>
                    <a:bodyPr/>
                    <a:lstStyle/>
                    <a:p>
                      <a:pPr algn="ctr" fontAlgn="b"/>
                      <a:r>
                        <a:rPr lang="en-US" altLang="zh-CN" sz="1400" u="none" strike="noStrike" dirty="0">
                          <a:effectLst/>
                          <a:latin typeface="Hiragino Sans GB W3" charset="-122"/>
                          <a:ea typeface="Hiragino Sans GB W3" charset="-122"/>
                          <a:cs typeface="Hiragino Sans GB W3" charset="-122"/>
                        </a:rPr>
                        <a:t>1</a:t>
                      </a:r>
                      <a:endParaRPr lang="en-US" altLang="zh-CN" sz="1400" b="0" i="0" u="none" strike="noStrike" dirty="0">
                        <a:solidFill>
                          <a:srgbClr val="000000"/>
                        </a:solidFill>
                        <a:effectLst/>
                        <a:latin typeface="Hiragino Sans GB W3" charset="-122"/>
                        <a:ea typeface="Hiragino Sans GB W3" charset="-122"/>
                        <a:cs typeface="Hiragino Sans GB W3" charset="-122"/>
                      </a:endParaRPr>
                    </a:p>
                  </a:txBody>
                  <a:tcPr marL="6350" marR="6350" marT="6350" marB="0" anchor="ctr"/>
                </a:tc>
              </a:tr>
              <a:tr h="490572">
                <a:tc>
                  <a:txBody>
                    <a:bodyPr/>
                    <a:lstStyle/>
                    <a:p>
                      <a:pPr algn="l" fontAlgn="b"/>
                      <a:r>
                        <a:rPr lang="en-US" altLang="zh-CN" sz="1400" u="none" strike="noStrike" dirty="0">
                          <a:effectLst/>
                          <a:latin typeface="Hiragino Sans GB W3" charset="-122"/>
                          <a:ea typeface="Hiragino Sans GB W3" charset="-122"/>
                          <a:cs typeface="Hiragino Sans GB W3" charset="-122"/>
                        </a:rPr>
                        <a:t>16</a:t>
                      </a:r>
                      <a:r>
                        <a:rPr lang="zh-CN" altLang="en-US" sz="1400" u="none" strike="noStrike" dirty="0" smtClean="0">
                          <a:effectLst/>
                          <a:latin typeface="Hiragino Sans GB W3" charset="-122"/>
                          <a:ea typeface="Hiragino Sans GB W3" charset="-122"/>
                          <a:cs typeface="Hiragino Sans GB W3" charset="-122"/>
                        </a:rPr>
                        <a:t>三体、</a:t>
                      </a:r>
                      <a:r>
                        <a:rPr lang="en-US" altLang="zh-CN" sz="1400" u="none" strike="noStrike" dirty="0" smtClean="0">
                          <a:effectLst/>
                          <a:latin typeface="Hiragino Sans GB W3" charset="-122"/>
                          <a:ea typeface="Hiragino Sans GB W3" charset="-122"/>
                          <a:cs typeface="Hiragino Sans GB W3" charset="-122"/>
                        </a:rPr>
                        <a:t>46</a:t>
                      </a:r>
                      <a:r>
                        <a:rPr lang="zh-CN" altLang="en-US" sz="1400" u="none" strike="noStrike" dirty="0" smtClean="0">
                          <a:effectLst/>
                          <a:latin typeface="Hiragino Sans GB W3" charset="-122"/>
                          <a:ea typeface="Hiragino Sans GB W3" charset="-122"/>
                          <a:cs typeface="Hiragino Sans GB W3" charset="-122"/>
                        </a:rPr>
                        <a:t>，</a:t>
                      </a:r>
                      <a:r>
                        <a:rPr lang="en-US" altLang="zh-CN" sz="1400" u="none" strike="noStrike" dirty="0" smtClean="0">
                          <a:effectLst/>
                          <a:latin typeface="Hiragino Sans GB W3" charset="-122"/>
                          <a:ea typeface="Hiragino Sans GB W3" charset="-122"/>
                          <a:cs typeface="Hiragino Sans GB W3" charset="-122"/>
                        </a:rPr>
                        <a:t>xx</a:t>
                      </a:r>
                      <a:r>
                        <a:rPr lang="zh-CN" altLang="en-US" sz="1400" u="none" strike="noStrike" dirty="0" smtClean="0">
                          <a:effectLst/>
                          <a:latin typeface="Hiragino Sans GB W3" charset="-122"/>
                          <a:ea typeface="Hiragino Sans GB W3" charset="-122"/>
                          <a:cs typeface="Hiragino Sans GB W3" charset="-122"/>
                        </a:rPr>
                        <a:t>嵌合</a:t>
                      </a:r>
                      <a:endParaRPr lang="zh-CN" altLang="en-US" sz="1400" b="0" i="0" u="none" strike="noStrike" dirty="0">
                        <a:solidFill>
                          <a:srgbClr val="000000"/>
                        </a:solidFill>
                        <a:effectLst/>
                        <a:latin typeface="Hiragino Sans GB W3" charset="-122"/>
                        <a:ea typeface="Hiragino Sans GB W3" charset="-122"/>
                        <a:cs typeface="Hiragino Sans GB W3" charset="-122"/>
                      </a:endParaRPr>
                    </a:p>
                  </a:txBody>
                  <a:tcPr marL="6350" marR="6350" marT="6350" marB="0" anchor="ctr"/>
                </a:tc>
                <a:tc>
                  <a:txBody>
                    <a:bodyPr/>
                    <a:lstStyle/>
                    <a:p>
                      <a:pPr algn="ctr" fontAlgn="b"/>
                      <a:r>
                        <a:rPr lang="en-US" altLang="zh-CN" sz="1400" u="none" strike="noStrike" dirty="0">
                          <a:effectLst/>
                          <a:latin typeface="Hiragino Sans GB W3" charset="-122"/>
                          <a:ea typeface="Hiragino Sans GB W3" charset="-122"/>
                          <a:cs typeface="Hiragino Sans GB W3" charset="-122"/>
                        </a:rPr>
                        <a:t>1</a:t>
                      </a:r>
                      <a:endParaRPr lang="en-US" altLang="zh-CN" sz="1400" b="0" i="0" u="none" strike="noStrike" dirty="0">
                        <a:solidFill>
                          <a:srgbClr val="000000"/>
                        </a:solidFill>
                        <a:effectLst/>
                        <a:latin typeface="Hiragino Sans GB W3" charset="-122"/>
                        <a:ea typeface="Hiragino Sans GB W3" charset="-122"/>
                        <a:cs typeface="Hiragino Sans GB W3" charset="-122"/>
                      </a:endParaRPr>
                    </a:p>
                  </a:txBody>
                  <a:tcPr marL="6350" marR="6350" marT="6350" marB="0" anchor="ctr"/>
                </a:tc>
              </a:tr>
            </a:tbl>
          </a:graphicData>
        </a:graphic>
      </p:graphicFrame>
      <p:graphicFrame>
        <p:nvGraphicFramePr>
          <p:cNvPr id="5" name="表格 4"/>
          <p:cNvGraphicFramePr>
            <a:graphicFrameLocks noGrp="1"/>
          </p:cNvGraphicFramePr>
          <p:nvPr>
            <p:extLst>
              <p:ext uri="{D42A27DB-BD31-4B8C-83A1-F6EECF244321}">
                <p14:modId xmlns:p14="http://schemas.microsoft.com/office/powerpoint/2010/main" val="678154657"/>
              </p:ext>
            </p:extLst>
          </p:nvPr>
        </p:nvGraphicFramePr>
        <p:xfrm>
          <a:off x="5861786" y="1690689"/>
          <a:ext cx="5342020" cy="4415151"/>
        </p:xfrm>
        <a:graphic>
          <a:graphicData uri="http://schemas.openxmlformats.org/drawingml/2006/table">
            <a:tbl>
              <a:tblPr firstRow="1">
                <a:tableStyleId>{5C22544A-7EE6-4342-B048-85BDC9FD1C3A}</a:tableStyleId>
              </a:tblPr>
              <a:tblGrid>
                <a:gridCol w="933650"/>
                <a:gridCol w="3174064"/>
                <a:gridCol w="1234306"/>
              </a:tblGrid>
              <a:tr h="431348">
                <a:tc gridSpan="2">
                  <a:txBody>
                    <a:bodyPr/>
                    <a:lstStyle/>
                    <a:p>
                      <a:pPr algn="l" fontAlgn="ctr"/>
                      <a:r>
                        <a:rPr lang="zh-CN" altLang="en-US" sz="1400" u="none" strike="noStrike" dirty="0" smtClean="0">
                          <a:effectLst/>
                          <a:latin typeface="Hiragino Sans GB W3" charset="-122"/>
                          <a:ea typeface="Hiragino Sans GB W3" charset="-122"/>
                          <a:cs typeface="Hiragino Sans GB W3" charset="-122"/>
                        </a:rPr>
                        <a:t>异常类型</a:t>
                      </a:r>
                      <a:endParaRPr lang="en-US" altLang="zh-CN" sz="1400" b="0" i="0" u="none" strike="noStrike" dirty="0">
                        <a:solidFill>
                          <a:srgbClr val="000000"/>
                        </a:solidFill>
                        <a:effectLst/>
                        <a:latin typeface="Hiragino Sans GB W3" charset="-122"/>
                        <a:ea typeface="Hiragino Sans GB W3" charset="-122"/>
                        <a:cs typeface="Hiragino Sans GB W3" charset="-122"/>
                      </a:endParaRPr>
                    </a:p>
                  </a:txBody>
                  <a:tcPr marL="6350" marR="6350" marT="6350" marB="0" anchor="ctr"/>
                </a:tc>
                <a:tc hMerge="1">
                  <a:txBody>
                    <a:bodyPr/>
                    <a:lstStyle/>
                    <a:p>
                      <a:pPr algn="l" fontAlgn="b"/>
                      <a:endParaRPr lang="en-US" altLang="zh-CN" sz="1200" b="0" i="0" u="none" strike="noStrike" dirty="0">
                        <a:solidFill>
                          <a:srgbClr val="000000"/>
                        </a:solidFill>
                        <a:effectLst/>
                        <a:latin typeface="Hiragino Sans GB W3" charset="-122"/>
                        <a:ea typeface="Hiragino Sans GB W3" charset="-122"/>
                        <a:cs typeface="Hiragino Sans GB W3" charset="-122"/>
                      </a:endParaRPr>
                    </a:p>
                  </a:txBody>
                  <a:tcPr marL="6350" marR="6350" marT="6350" marB="0" anchor="b"/>
                </a:tc>
                <a:tc>
                  <a:txBody>
                    <a:bodyPr/>
                    <a:lstStyle/>
                    <a:p>
                      <a:pPr algn="ctr" fontAlgn="b"/>
                      <a:r>
                        <a:rPr lang="zh-CN" altLang="en-US" sz="1400" u="none" strike="noStrike" dirty="0" smtClean="0">
                          <a:effectLst/>
                          <a:latin typeface="Hiragino Sans GB W3" charset="-122"/>
                          <a:ea typeface="Hiragino Sans GB W3" charset="-122"/>
                          <a:cs typeface="Hiragino Sans GB W3" charset="-122"/>
                        </a:rPr>
                        <a:t>例数</a:t>
                      </a:r>
                      <a:endParaRPr lang="en-US" altLang="zh-CN" sz="1400" b="0" i="0" u="none" strike="noStrike" dirty="0">
                        <a:solidFill>
                          <a:srgbClr val="000000"/>
                        </a:solidFill>
                        <a:effectLst/>
                        <a:latin typeface="Hiragino Sans GB W3" charset="-122"/>
                        <a:ea typeface="Hiragino Sans GB W3" charset="-122"/>
                        <a:cs typeface="Hiragino Sans GB W3" charset="-122"/>
                      </a:endParaRPr>
                    </a:p>
                  </a:txBody>
                  <a:tcPr marL="6350" marR="6350" marT="6350" marB="0" anchor="ctr"/>
                </a:tc>
              </a:tr>
              <a:tr h="285146">
                <a:tc rowSpan="4">
                  <a:txBody>
                    <a:bodyPr/>
                    <a:lstStyle/>
                    <a:p>
                      <a:pPr algn="l" fontAlgn="ctr"/>
                      <a:r>
                        <a:rPr lang="en-US" altLang="zh-CN" sz="1400" u="none" strike="noStrike">
                          <a:effectLst/>
                          <a:latin typeface="Hiragino Sans GB W3" charset="-122"/>
                          <a:ea typeface="Hiragino Sans GB W3" charset="-122"/>
                          <a:cs typeface="Hiragino Sans GB W3" charset="-122"/>
                        </a:rPr>
                        <a:t>45,XO</a:t>
                      </a:r>
                      <a:endParaRPr lang="en-US" altLang="zh-CN" sz="1400" b="0" i="0" u="none" strike="noStrike">
                        <a:solidFill>
                          <a:srgbClr val="000000"/>
                        </a:solidFill>
                        <a:effectLst/>
                        <a:latin typeface="Hiragino Sans GB W3" charset="-122"/>
                        <a:ea typeface="Hiragino Sans GB W3" charset="-122"/>
                        <a:cs typeface="Hiragino Sans GB W3" charset="-122"/>
                      </a:endParaRPr>
                    </a:p>
                  </a:txBody>
                  <a:tcPr marL="6350" marR="6350" marT="6350" marB="0" anchor="ctr"/>
                </a:tc>
                <a:tc>
                  <a:txBody>
                    <a:bodyPr/>
                    <a:lstStyle/>
                    <a:p>
                      <a:pPr algn="l" fontAlgn="b"/>
                      <a:r>
                        <a:rPr lang="en-US" altLang="zh-CN" sz="1400" u="none" strike="noStrike">
                          <a:effectLst/>
                          <a:latin typeface="Hiragino Sans GB W3" charset="-122"/>
                          <a:ea typeface="Hiragino Sans GB W3" charset="-122"/>
                          <a:cs typeface="Hiragino Sans GB W3" charset="-122"/>
                        </a:rPr>
                        <a:t>45</a:t>
                      </a:r>
                      <a:r>
                        <a:rPr lang="zh-CN" altLang="en-US" sz="1400" u="none" strike="noStrike">
                          <a:effectLst/>
                          <a:latin typeface="Hiragino Sans GB W3" charset="-122"/>
                          <a:ea typeface="Hiragino Sans GB W3" charset="-122"/>
                          <a:cs typeface="Hiragino Sans GB W3" charset="-122"/>
                        </a:rPr>
                        <a:t>，</a:t>
                      </a:r>
                      <a:r>
                        <a:rPr lang="en-US" altLang="zh-CN" sz="1400" u="none" strike="noStrike">
                          <a:effectLst/>
                          <a:latin typeface="Hiragino Sans GB W3" charset="-122"/>
                          <a:ea typeface="Hiragino Sans GB W3" charset="-122"/>
                          <a:cs typeface="Hiragino Sans GB W3" charset="-122"/>
                        </a:rPr>
                        <a:t>XO</a:t>
                      </a:r>
                      <a:endParaRPr lang="en-US" altLang="zh-CN" sz="1400" b="0" i="0" u="none" strike="noStrike">
                        <a:solidFill>
                          <a:srgbClr val="000000"/>
                        </a:solidFill>
                        <a:effectLst/>
                        <a:latin typeface="Hiragino Sans GB W3" charset="-122"/>
                        <a:ea typeface="Hiragino Sans GB W3" charset="-122"/>
                        <a:cs typeface="Hiragino Sans GB W3" charset="-122"/>
                      </a:endParaRPr>
                    </a:p>
                  </a:txBody>
                  <a:tcPr marL="6350" marR="6350" marT="6350" marB="0" anchor="ctr"/>
                </a:tc>
                <a:tc>
                  <a:txBody>
                    <a:bodyPr/>
                    <a:lstStyle/>
                    <a:p>
                      <a:pPr algn="ctr" fontAlgn="b"/>
                      <a:r>
                        <a:rPr lang="en-US" altLang="zh-CN" sz="1400" u="none" strike="noStrike" dirty="0">
                          <a:effectLst/>
                          <a:latin typeface="Hiragino Sans GB W3" charset="-122"/>
                          <a:ea typeface="Hiragino Sans GB W3" charset="-122"/>
                          <a:cs typeface="Hiragino Sans GB W3" charset="-122"/>
                        </a:rPr>
                        <a:t>40</a:t>
                      </a:r>
                      <a:endParaRPr lang="en-US" altLang="zh-CN" sz="1400" b="0" i="0" u="none" strike="noStrike" dirty="0">
                        <a:solidFill>
                          <a:srgbClr val="000000"/>
                        </a:solidFill>
                        <a:effectLst/>
                        <a:latin typeface="Hiragino Sans GB W3" charset="-122"/>
                        <a:ea typeface="Hiragino Sans GB W3" charset="-122"/>
                        <a:cs typeface="Hiragino Sans GB W3" charset="-122"/>
                      </a:endParaRPr>
                    </a:p>
                  </a:txBody>
                  <a:tcPr marL="6350" marR="6350" marT="6350" marB="0" anchor="ctr"/>
                </a:tc>
              </a:tr>
              <a:tr h="285146">
                <a:tc vMerge="1">
                  <a:txBody>
                    <a:bodyPr/>
                    <a:lstStyle/>
                    <a:p>
                      <a:endParaRPr lang="zh-CN" altLang="en-US"/>
                    </a:p>
                  </a:txBody>
                  <a:tcPr/>
                </a:tc>
                <a:tc>
                  <a:txBody>
                    <a:bodyPr/>
                    <a:lstStyle/>
                    <a:p>
                      <a:pPr algn="l" fontAlgn="b"/>
                      <a:r>
                        <a:rPr lang="fi-FI" sz="1400" u="none" strike="noStrike">
                          <a:effectLst/>
                          <a:latin typeface="Hiragino Sans GB W3" charset="-122"/>
                          <a:ea typeface="Hiragino Sans GB W3" charset="-122"/>
                          <a:cs typeface="Hiragino Sans GB W3" charset="-122"/>
                        </a:rPr>
                        <a:t>45，XO、18三体</a:t>
                      </a:r>
                      <a:endParaRPr lang="fi-FI" sz="1400" b="0" i="0" u="none" strike="noStrike">
                        <a:solidFill>
                          <a:srgbClr val="000000"/>
                        </a:solidFill>
                        <a:effectLst/>
                        <a:latin typeface="Hiragino Sans GB W3" charset="-122"/>
                        <a:ea typeface="Hiragino Sans GB W3" charset="-122"/>
                        <a:cs typeface="Hiragino Sans GB W3" charset="-122"/>
                      </a:endParaRPr>
                    </a:p>
                  </a:txBody>
                  <a:tcPr marL="6350" marR="6350" marT="6350" marB="0" anchor="ctr"/>
                </a:tc>
                <a:tc>
                  <a:txBody>
                    <a:bodyPr/>
                    <a:lstStyle/>
                    <a:p>
                      <a:pPr algn="ctr" fontAlgn="b"/>
                      <a:r>
                        <a:rPr lang="en-US" altLang="zh-CN" sz="1400" u="none" strike="noStrike">
                          <a:effectLst/>
                          <a:latin typeface="Hiragino Sans GB W3" charset="-122"/>
                          <a:ea typeface="Hiragino Sans GB W3" charset="-122"/>
                          <a:cs typeface="Hiragino Sans GB W3" charset="-122"/>
                        </a:rPr>
                        <a:t>1</a:t>
                      </a:r>
                      <a:endParaRPr lang="en-US" altLang="zh-CN" sz="1400" b="0" i="0" u="none" strike="noStrike">
                        <a:solidFill>
                          <a:srgbClr val="000000"/>
                        </a:solidFill>
                        <a:effectLst/>
                        <a:latin typeface="Hiragino Sans GB W3" charset="-122"/>
                        <a:ea typeface="Hiragino Sans GB W3" charset="-122"/>
                        <a:cs typeface="Hiragino Sans GB W3" charset="-122"/>
                      </a:endParaRPr>
                    </a:p>
                  </a:txBody>
                  <a:tcPr marL="6350" marR="6350" marT="6350" marB="0" anchor="ctr"/>
                </a:tc>
              </a:tr>
              <a:tr h="285146">
                <a:tc vMerge="1">
                  <a:txBody>
                    <a:bodyPr/>
                    <a:lstStyle/>
                    <a:p>
                      <a:endParaRPr lang="zh-CN" altLang="en-US"/>
                    </a:p>
                  </a:txBody>
                  <a:tcPr/>
                </a:tc>
                <a:tc>
                  <a:txBody>
                    <a:bodyPr/>
                    <a:lstStyle/>
                    <a:p>
                      <a:pPr algn="l" fontAlgn="b"/>
                      <a:r>
                        <a:rPr lang="is-IS" sz="1400" u="none" strike="noStrike">
                          <a:effectLst/>
                          <a:latin typeface="Hiragino Sans GB W3" charset="-122"/>
                          <a:ea typeface="Hiragino Sans GB W3" charset="-122"/>
                          <a:cs typeface="Hiragino Sans GB W3" charset="-122"/>
                        </a:rPr>
                        <a:t>45，XO，19，22部分三体</a:t>
                      </a:r>
                      <a:endParaRPr lang="is-IS" sz="1400" b="0" i="0" u="none" strike="noStrike">
                        <a:solidFill>
                          <a:srgbClr val="000000"/>
                        </a:solidFill>
                        <a:effectLst/>
                        <a:latin typeface="Hiragino Sans GB W3" charset="-122"/>
                        <a:ea typeface="Hiragino Sans GB W3" charset="-122"/>
                        <a:cs typeface="Hiragino Sans GB W3" charset="-122"/>
                      </a:endParaRPr>
                    </a:p>
                  </a:txBody>
                  <a:tcPr marL="6350" marR="6350" marT="6350" marB="0" anchor="ctr"/>
                </a:tc>
                <a:tc>
                  <a:txBody>
                    <a:bodyPr/>
                    <a:lstStyle/>
                    <a:p>
                      <a:pPr algn="ctr" fontAlgn="b"/>
                      <a:r>
                        <a:rPr lang="en-US" altLang="zh-CN" sz="1400" u="none" strike="noStrike">
                          <a:effectLst/>
                          <a:latin typeface="Hiragino Sans GB W3" charset="-122"/>
                          <a:ea typeface="Hiragino Sans GB W3" charset="-122"/>
                          <a:cs typeface="Hiragino Sans GB W3" charset="-122"/>
                        </a:rPr>
                        <a:t>1</a:t>
                      </a:r>
                      <a:endParaRPr lang="en-US" altLang="zh-CN" sz="1400" b="0" i="0" u="none" strike="noStrike">
                        <a:solidFill>
                          <a:srgbClr val="000000"/>
                        </a:solidFill>
                        <a:effectLst/>
                        <a:latin typeface="Hiragino Sans GB W3" charset="-122"/>
                        <a:ea typeface="Hiragino Sans GB W3" charset="-122"/>
                        <a:cs typeface="Hiragino Sans GB W3" charset="-122"/>
                      </a:endParaRPr>
                    </a:p>
                  </a:txBody>
                  <a:tcPr marL="6350" marR="6350" marT="6350" marB="0" anchor="ctr"/>
                </a:tc>
              </a:tr>
              <a:tr h="285146">
                <a:tc vMerge="1">
                  <a:txBody>
                    <a:bodyPr/>
                    <a:lstStyle/>
                    <a:p>
                      <a:endParaRPr lang="zh-CN" altLang="en-US"/>
                    </a:p>
                  </a:txBody>
                  <a:tcPr/>
                </a:tc>
                <a:tc>
                  <a:txBody>
                    <a:bodyPr/>
                    <a:lstStyle/>
                    <a:p>
                      <a:pPr algn="l" fontAlgn="b"/>
                      <a:r>
                        <a:rPr lang="en-US" altLang="zh-CN" sz="1400" u="none" strike="noStrike">
                          <a:effectLst/>
                          <a:latin typeface="Hiragino Sans GB W3" charset="-122"/>
                          <a:ea typeface="Hiragino Sans GB W3" charset="-122"/>
                          <a:cs typeface="Hiragino Sans GB W3" charset="-122"/>
                        </a:rPr>
                        <a:t>45</a:t>
                      </a:r>
                      <a:r>
                        <a:rPr lang="zh-CN" altLang="en-US" sz="1400" u="none" strike="noStrike">
                          <a:effectLst/>
                          <a:latin typeface="Hiragino Sans GB W3" charset="-122"/>
                          <a:ea typeface="Hiragino Sans GB W3" charset="-122"/>
                          <a:cs typeface="Hiragino Sans GB W3" charset="-122"/>
                        </a:rPr>
                        <a:t>，</a:t>
                      </a:r>
                      <a:r>
                        <a:rPr lang="en-US" altLang="zh-CN" sz="1400" u="none" strike="noStrike">
                          <a:effectLst/>
                          <a:latin typeface="Hiragino Sans GB W3" charset="-122"/>
                          <a:ea typeface="Hiragino Sans GB W3" charset="-122"/>
                          <a:cs typeface="Hiragino Sans GB W3" charset="-122"/>
                        </a:rPr>
                        <a:t>XO</a:t>
                      </a:r>
                      <a:r>
                        <a:rPr lang="zh-CN" altLang="en-US" sz="1400" u="none" strike="noStrike">
                          <a:effectLst/>
                          <a:latin typeface="Hiragino Sans GB W3" charset="-122"/>
                          <a:ea typeface="Hiragino Sans GB W3" charset="-122"/>
                          <a:cs typeface="Hiragino Sans GB W3" charset="-122"/>
                        </a:rPr>
                        <a:t>、</a:t>
                      </a:r>
                      <a:r>
                        <a:rPr lang="en-US" altLang="zh-CN" sz="1400" u="none" strike="noStrike">
                          <a:effectLst/>
                          <a:latin typeface="Hiragino Sans GB W3" charset="-122"/>
                          <a:ea typeface="Hiragino Sans GB W3" charset="-122"/>
                          <a:cs typeface="Hiragino Sans GB W3" charset="-122"/>
                        </a:rPr>
                        <a:t>46</a:t>
                      </a:r>
                      <a:r>
                        <a:rPr lang="zh-CN" altLang="en-US" sz="1400" u="none" strike="noStrike">
                          <a:effectLst/>
                          <a:latin typeface="Hiragino Sans GB W3" charset="-122"/>
                          <a:ea typeface="Hiragino Sans GB W3" charset="-122"/>
                          <a:cs typeface="Hiragino Sans GB W3" charset="-122"/>
                        </a:rPr>
                        <a:t>，</a:t>
                      </a:r>
                      <a:r>
                        <a:rPr lang="en-US" altLang="zh-CN" sz="1400" u="none" strike="noStrike">
                          <a:effectLst/>
                          <a:latin typeface="Hiragino Sans GB W3" charset="-122"/>
                          <a:ea typeface="Hiragino Sans GB W3" charset="-122"/>
                          <a:cs typeface="Hiragino Sans GB W3" charset="-122"/>
                        </a:rPr>
                        <a:t>xx</a:t>
                      </a:r>
                      <a:endParaRPr lang="en-US" altLang="zh-CN" sz="1400" b="0" i="0" u="none" strike="noStrike">
                        <a:solidFill>
                          <a:srgbClr val="000000"/>
                        </a:solidFill>
                        <a:effectLst/>
                        <a:latin typeface="Hiragino Sans GB W3" charset="-122"/>
                        <a:ea typeface="Hiragino Sans GB W3" charset="-122"/>
                        <a:cs typeface="Hiragino Sans GB W3" charset="-122"/>
                      </a:endParaRPr>
                    </a:p>
                  </a:txBody>
                  <a:tcPr marL="6350" marR="6350" marT="6350" marB="0" anchor="ctr"/>
                </a:tc>
                <a:tc>
                  <a:txBody>
                    <a:bodyPr/>
                    <a:lstStyle/>
                    <a:p>
                      <a:pPr algn="ctr" fontAlgn="b"/>
                      <a:r>
                        <a:rPr lang="en-US" altLang="zh-CN" sz="1400" u="none" strike="noStrike">
                          <a:effectLst/>
                          <a:latin typeface="Hiragino Sans GB W3" charset="-122"/>
                          <a:ea typeface="Hiragino Sans GB W3" charset="-122"/>
                          <a:cs typeface="Hiragino Sans GB W3" charset="-122"/>
                        </a:rPr>
                        <a:t>4</a:t>
                      </a:r>
                      <a:endParaRPr lang="en-US" altLang="zh-CN" sz="1400" b="0" i="0" u="none" strike="noStrike">
                        <a:solidFill>
                          <a:srgbClr val="000000"/>
                        </a:solidFill>
                        <a:effectLst/>
                        <a:latin typeface="Hiragino Sans GB W3" charset="-122"/>
                        <a:ea typeface="Hiragino Sans GB W3" charset="-122"/>
                        <a:cs typeface="Hiragino Sans GB W3" charset="-122"/>
                      </a:endParaRPr>
                    </a:p>
                  </a:txBody>
                  <a:tcPr marL="6350" marR="6350" marT="6350" marB="0" anchor="ctr"/>
                </a:tc>
              </a:tr>
              <a:tr h="285146">
                <a:tc>
                  <a:txBody>
                    <a:bodyPr/>
                    <a:lstStyle/>
                    <a:p>
                      <a:pPr algn="l" fontAlgn="ctr"/>
                      <a:r>
                        <a:rPr lang="es-ES_tradnl" sz="1400" u="none" strike="noStrike" dirty="0">
                          <a:effectLst/>
                          <a:latin typeface="Hiragino Sans GB W3" charset="-122"/>
                          <a:ea typeface="Hiragino Sans GB W3" charset="-122"/>
                          <a:cs typeface="Hiragino Sans GB W3" charset="-122"/>
                        </a:rPr>
                        <a:t>XY </a:t>
                      </a:r>
                      <a:r>
                        <a:rPr lang="zh-CN" altLang="en-US" sz="1400" u="none" strike="noStrike" dirty="0" smtClean="0">
                          <a:effectLst/>
                          <a:latin typeface="Hiragino Sans GB W3" charset="-122"/>
                          <a:ea typeface="Hiragino Sans GB W3" charset="-122"/>
                          <a:cs typeface="Hiragino Sans GB W3" charset="-122"/>
                        </a:rPr>
                        <a:t>嵌合</a:t>
                      </a:r>
                      <a:endParaRPr lang="es-ES_tradnl" sz="1400" b="0" i="0" u="none" strike="noStrike" dirty="0">
                        <a:solidFill>
                          <a:srgbClr val="000000"/>
                        </a:solidFill>
                        <a:effectLst/>
                        <a:latin typeface="Hiragino Sans GB W3" charset="-122"/>
                        <a:ea typeface="Hiragino Sans GB W3" charset="-122"/>
                        <a:cs typeface="Hiragino Sans GB W3" charset="-122"/>
                      </a:endParaRPr>
                    </a:p>
                  </a:txBody>
                  <a:tcPr marL="6350" marR="6350" marT="6350" marB="0" anchor="ctr"/>
                </a:tc>
                <a:tc>
                  <a:txBody>
                    <a:bodyPr/>
                    <a:lstStyle/>
                    <a:p>
                      <a:pPr algn="l" fontAlgn="b"/>
                      <a:r>
                        <a:rPr lang="mr-IN" sz="1400" u="none" strike="noStrike">
                          <a:effectLst/>
                          <a:latin typeface="Hiragino Sans GB W3" charset="-122"/>
                          <a:ea typeface="Hiragino Sans GB W3" charset="-122"/>
                          <a:cs typeface="Hiragino Sans GB W3" charset="-122"/>
                        </a:rPr>
                        <a:t>46，xx/xy嵌合</a:t>
                      </a:r>
                      <a:endParaRPr lang="mr-IN" sz="1400" b="0" i="0" u="none" strike="noStrike">
                        <a:solidFill>
                          <a:srgbClr val="000000"/>
                        </a:solidFill>
                        <a:effectLst/>
                        <a:latin typeface="Hiragino Sans GB W3" charset="-122"/>
                        <a:ea typeface="Hiragino Sans GB W3" charset="-122"/>
                        <a:cs typeface="Hiragino Sans GB W3" charset="-122"/>
                      </a:endParaRPr>
                    </a:p>
                  </a:txBody>
                  <a:tcPr marL="6350" marR="6350" marT="6350" marB="0" anchor="ctr"/>
                </a:tc>
                <a:tc>
                  <a:txBody>
                    <a:bodyPr/>
                    <a:lstStyle/>
                    <a:p>
                      <a:pPr algn="ctr" fontAlgn="b"/>
                      <a:r>
                        <a:rPr lang="is-IS" sz="1400" u="none" strike="noStrike">
                          <a:effectLst/>
                          <a:latin typeface="Hiragino Sans GB W3" charset="-122"/>
                          <a:ea typeface="Hiragino Sans GB W3" charset="-122"/>
                          <a:cs typeface="Hiragino Sans GB W3" charset="-122"/>
                        </a:rPr>
                        <a:t>12</a:t>
                      </a:r>
                      <a:endParaRPr lang="is-IS" sz="1400" b="0" i="0" u="none" strike="noStrike">
                        <a:solidFill>
                          <a:srgbClr val="000000"/>
                        </a:solidFill>
                        <a:effectLst/>
                        <a:latin typeface="Hiragino Sans GB W3" charset="-122"/>
                        <a:ea typeface="Hiragino Sans GB W3" charset="-122"/>
                        <a:cs typeface="Hiragino Sans GB W3" charset="-122"/>
                      </a:endParaRPr>
                    </a:p>
                  </a:txBody>
                  <a:tcPr marL="6350" marR="6350" marT="6350" marB="0" anchor="ctr"/>
                </a:tc>
              </a:tr>
              <a:tr h="285146">
                <a:tc>
                  <a:txBody>
                    <a:bodyPr/>
                    <a:lstStyle/>
                    <a:p>
                      <a:pPr algn="l" fontAlgn="ctr"/>
                      <a:r>
                        <a:rPr lang="tr-TR" sz="1400" u="none" strike="noStrike">
                          <a:effectLst/>
                          <a:latin typeface="Hiragino Sans GB W3" charset="-122"/>
                          <a:ea typeface="Hiragino Sans GB W3" charset="-122"/>
                          <a:cs typeface="Hiragino Sans GB W3" charset="-122"/>
                        </a:rPr>
                        <a:t>47，XYY</a:t>
                      </a:r>
                      <a:endParaRPr lang="tr-TR" sz="1400" b="0" i="0" u="none" strike="noStrike">
                        <a:solidFill>
                          <a:srgbClr val="000000"/>
                        </a:solidFill>
                        <a:effectLst/>
                        <a:latin typeface="Hiragino Sans GB W3" charset="-122"/>
                        <a:ea typeface="Hiragino Sans GB W3" charset="-122"/>
                        <a:cs typeface="Hiragino Sans GB W3" charset="-122"/>
                      </a:endParaRPr>
                    </a:p>
                  </a:txBody>
                  <a:tcPr marL="6350" marR="6350" marT="6350" marB="0" anchor="ctr"/>
                </a:tc>
                <a:tc>
                  <a:txBody>
                    <a:bodyPr/>
                    <a:lstStyle/>
                    <a:p>
                      <a:pPr algn="l" fontAlgn="b"/>
                      <a:r>
                        <a:rPr lang="mr-IN" sz="1400" u="none" strike="noStrike">
                          <a:effectLst/>
                          <a:latin typeface="Hiragino Sans GB W3" charset="-122"/>
                          <a:ea typeface="Hiragino Sans GB W3" charset="-122"/>
                          <a:cs typeface="Hiragino Sans GB W3" charset="-122"/>
                        </a:rPr>
                        <a:t>47，XYY/XY</a:t>
                      </a:r>
                      <a:endParaRPr lang="mr-IN" sz="1400" b="0" i="0" u="none" strike="noStrike">
                        <a:solidFill>
                          <a:srgbClr val="000000"/>
                        </a:solidFill>
                        <a:effectLst/>
                        <a:latin typeface="Hiragino Sans GB W3" charset="-122"/>
                        <a:ea typeface="Hiragino Sans GB W3" charset="-122"/>
                        <a:cs typeface="Hiragino Sans GB W3" charset="-122"/>
                      </a:endParaRPr>
                    </a:p>
                  </a:txBody>
                  <a:tcPr marL="6350" marR="6350" marT="6350" marB="0" anchor="ctr"/>
                </a:tc>
                <a:tc>
                  <a:txBody>
                    <a:bodyPr/>
                    <a:lstStyle/>
                    <a:p>
                      <a:pPr algn="ctr" fontAlgn="b"/>
                      <a:r>
                        <a:rPr lang="en-US" altLang="zh-CN" sz="1400" u="none" strike="noStrike">
                          <a:effectLst/>
                          <a:latin typeface="Hiragino Sans GB W3" charset="-122"/>
                          <a:ea typeface="Hiragino Sans GB W3" charset="-122"/>
                          <a:cs typeface="Hiragino Sans GB W3" charset="-122"/>
                        </a:rPr>
                        <a:t>1</a:t>
                      </a:r>
                      <a:endParaRPr lang="en-US" altLang="zh-CN" sz="1400" b="0" i="0" u="none" strike="noStrike">
                        <a:solidFill>
                          <a:srgbClr val="000000"/>
                        </a:solidFill>
                        <a:effectLst/>
                        <a:latin typeface="Hiragino Sans GB W3" charset="-122"/>
                        <a:ea typeface="Hiragino Sans GB W3" charset="-122"/>
                        <a:cs typeface="Hiragino Sans GB W3" charset="-122"/>
                      </a:endParaRPr>
                    </a:p>
                  </a:txBody>
                  <a:tcPr marL="6350" marR="6350" marT="6350" marB="0" anchor="ctr"/>
                </a:tc>
              </a:tr>
              <a:tr h="285146">
                <a:tc>
                  <a:txBody>
                    <a:bodyPr/>
                    <a:lstStyle/>
                    <a:p>
                      <a:pPr algn="l" fontAlgn="ctr"/>
                      <a:r>
                        <a:rPr lang="en-US" altLang="zh-CN" sz="1400" u="none" strike="noStrike">
                          <a:effectLst/>
                          <a:latin typeface="Hiragino Sans GB W3" charset="-122"/>
                          <a:ea typeface="Hiragino Sans GB W3" charset="-122"/>
                          <a:cs typeface="Hiragino Sans GB W3" charset="-122"/>
                        </a:rPr>
                        <a:t>47</a:t>
                      </a:r>
                      <a:r>
                        <a:rPr lang="zh-CN" altLang="en-US" sz="1400" u="none" strike="noStrike">
                          <a:effectLst/>
                          <a:latin typeface="Hiragino Sans GB W3" charset="-122"/>
                          <a:ea typeface="Hiragino Sans GB W3" charset="-122"/>
                          <a:cs typeface="Hiragino Sans GB W3" charset="-122"/>
                        </a:rPr>
                        <a:t>，</a:t>
                      </a:r>
                      <a:r>
                        <a:rPr lang="en-US" altLang="zh-CN" sz="1400" u="none" strike="noStrike">
                          <a:effectLst/>
                          <a:latin typeface="Hiragino Sans GB W3" charset="-122"/>
                          <a:ea typeface="Hiragino Sans GB W3" charset="-122"/>
                          <a:cs typeface="Hiragino Sans GB W3" charset="-122"/>
                        </a:rPr>
                        <a:t>XXX</a:t>
                      </a:r>
                      <a:endParaRPr lang="en-US" altLang="zh-CN" sz="1400" b="0" i="0" u="none" strike="noStrike">
                        <a:solidFill>
                          <a:srgbClr val="000000"/>
                        </a:solidFill>
                        <a:effectLst/>
                        <a:latin typeface="Hiragino Sans GB W3" charset="-122"/>
                        <a:ea typeface="Hiragino Sans GB W3" charset="-122"/>
                        <a:cs typeface="Hiragino Sans GB W3" charset="-122"/>
                      </a:endParaRPr>
                    </a:p>
                  </a:txBody>
                  <a:tcPr marL="6350" marR="6350" marT="6350" marB="0" anchor="ctr"/>
                </a:tc>
                <a:tc>
                  <a:txBody>
                    <a:bodyPr/>
                    <a:lstStyle/>
                    <a:p>
                      <a:pPr algn="l" fontAlgn="b"/>
                      <a:r>
                        <a:rPr lang="ru-RU" sz="1400" u="none" strike="noStrike" dirty="0">
                          <a:effectLst/>
                          <a:latin typeface="Hiragino Sans GB W3" charset="-122"/>
                          <a:ea typeface="Hiragino Sans GB W3" charset="-122"/>
                          <a:cs typeface="Hiragino Sans GB W3" charset="-122"/>
                        </a:rPr>
                        <a:t>47,XXX</a:t>
                      </a:r>
                      <a:endParaRPr lang="ru-RU" sz="1400" b="0" i="0" u="none" strike="noStrike" dirty="0">
                        <a:solidFill>
                          <a:srgbClr val="000000"/>
                        </a:solidFill>
                        <a:effectLst/>
                        <a:latin typeface="Hiragino Sans GB W3" charset="-122"/>
                        <a:ea typeface="Hiragino Sans GB W3" charset="-122"/>
                        <a:cs typeface="Hiragino Sans GB W3" charset="-122"/>
                      </a:endParaRPr>
                    </a:p>
                  </a:txBody>
                  <a:tcPr marL="6350" marR="6350" marT="6350" marB="0" anchor="ctr"/>
                </a:tc>
                <a:tc>
                  <a:txBody>
                    <a:bodyPr/>
                    <a:lstStyle/>
                    <a:p>
                      <a:pPr algn="ctr" fontAlgn="b"/>
                      <a:r>
                        <a:rPr lang="en-US" altLang="zh-CN" sz="1400" u="none" strike="noStrike">
                          <a:effectLst/>
                          <a:latin typeface="Hiragino Sans GB W3" charset="-122"/>
                          <a:ea typeface="Hiragino Sans GB W3" charset="-122"/>
                          <a:cs typeface="Hiragino Sans GB W3" charset="-122"/>
                        </a:rPr>
                        <a:t>1</a:t>
                      </a:r>
                      <a:endParaRPr lang="en-US" altLang="zh-CN" sz="1400" b="0" i="0" u="none" strike="noStrike">
                        <a:solidFill>
                          <a:srgbClr val="000000"/>
                        </a:solidFill>
                        <a:effectLst/>
                        <a:latin typeface="Hiragino Sans GB W3" charset="-122"/>
                        <a:ea typeface="Hiragino Sans GB W3" charset="-122"/>
                        <a:cs typeface="Hiragino Sans GB W3" charset="-122"/>
                      </a:endParaRPr>
                    </a:p>
                  </a:txBody>
                  <a:tcPr marL="6350" marR="6350" marT="6350" marB="0" anchor="ctr"/>
                </a:tc>
              </a:tr>
              <a:tr h="285146">
                <a:tc rowSpan="6">
                  <a:txBody>
                    <a:bodyPr/>
                    <a:lstStyle/>
                    <a:p>
                      <a:pPr algn="l" fontAlgn="ctr"/>
                      <a:r>
                        <a:rPr lang="tr-TR" sz="1400" u="none" strike="noStrike">
                          <a:effectLst/>
                          <a:latin typeface="Hiragino Sans GB W3" charset="-122"/>
                          <a:ea typeface="Hiragino Sans GB W3" charset="-122"/>
                          <a:cs typeface="Hiragino Sans GB W3" charset="-122"/>
                        </a:rPr>
                        <a:t>47，XXY</a:t>
                      </a:r>
                      <a:endParaRPr lang="tr-TR" sz="1400" b="0" i="0" u="none" strike="noStrike">
                        <a:solidFill>
                          <a:srgbClr val="000000"/>
                        </a:solidFill>
                        <a:effectLst/>
                        <a:latin typeface="Hiragino Sans GB W3" charset="-122"/>
                        <a:ea typeface="Hiragino Sans GB W3" charset="-122"/>
                        <a:cs typeface="Hiragino Sans GB W3" charset="-122"/>
                      </a:endParaRPr>
                    </a:p>
                  </a:txBody>
                  <a:tcPr marL="6350" marR="6350" marT="6350" marB="0" anchor="ctr"/>
                </a:tc>
                <a:tc>
                  <a:txBody>
                    <a:bodyPr/>
                    <a:lstStyle/>
                    <a:p>
                      <a:pPr algn="l" fontAlgn="b"/>
                      <a:r>
                        <a:rPr lang="tr-TR" sz="1400" u="none" strike="noStrike">
                          <a:effectLst/>
                          <a:latin typeface="Hiragino Sans GB W3" charset="-122"/>
                          <a:ea typeface="Hiragino Sans GB W3" charset="-122"/>
                          <a:cs typeface="Hiragino Sans GB W3" charset="-122"/>
                        </a:rPr>
                        <a:t>47,XXY</a:t>
                      </a:r>
                      <a:endParaRPr lang="tr-TR" sz="1400" b="0" i="0" u="none" strike="noStrike">
                        <a:solidFill>
                          <a:srgbClr val="000000"/>
                        </a:solidFill>
                        <a:effectLst/>
                        <a:latin typeface="Hiragino Sans GB W3" charset="-122"/>
                        <a:ea typeface="Hiragino Sans GB W3" charset="-122"/>
                        <a:cs typeface="Hiragino Sans GB W3" charset="-122"/>
                      </a:endParaRPr>
                    </a:p>
                  </a:txBody>
                  <a:tcPr marL="6350" marR="6350" marT="6350" marB="0" anchor="ctr"/>
                </a:tc>
                <a:tc>
                  <a:txBody>
                    <a:bodyPr/>
                    <a:lstStyle/>
                    <a:p>
                      <a:pPr algn="ctr" fontAlgn="b"/>
                      <a:r>
                        <a:rPr lang="en-US" altLang="zh-CN" sz="1400" u="none" strike="noStrike">
                          <a:effectLst/>
                          <a:latin typeface="Hiragino Sans GB W3" charset="-122"/>
                          <a:ea typeface="Hiragino Sans GB W3" charset="-122"/>
                          <a:cs typeface="Hiragino Sans GB W3" charset="-122"/>
                        </a:rPr>
                        <a:t>1</a:t>
                      </a:r>
                      <a:endParaRPr lang="en-US" altLang="zh-CN" sz="1400" b="0" i="0" u="none" strike="noStrike">
                        <a:solidFill>
                          <a:srgbClr val="000000"/>
                        </a:solidFill>
                        <a:effectLst/>
                        <a:latin typeface="Hiragino Sans GB W3" charset="-122"/>
                        <a:ea typeface="Hiragino Sans GB W3" charset="-122"/>
                        <a:cs typeface="Hiragino Sans GB W3" charset="-122"/>
                      </a:endParaRPr>
                    </a:p>
                  </a:txBody>
                  <a:tcPr marL="6350" marR="6350" marT="6350" marB="0" anchor="ctr"/>
                </a:tc>
              </a:tr>
              <a:tr h="285146">
                <a:tc vMerge="1">
                  <a:txBody>
                    <a:bodyPr/>
                    <a:lstStyle/>
                    <a:p>
                      <a:endParaRPr lang="zh-CN" altLang="en-US"/>
                    </a:p>
                  </a:txBody>
                  <a:tcPr/>
                </a:tc>
                <a:tc>
                  <a:txBody>
                    <a:bodyPr/>
                    <a:lstStyle/>
                    <a:p>
                      <a:pPr algn="l" fontAlgn="b"/>
                      <a:r>
                        <a:rPr lang="mr-IN" sz="1400" u="none" strike="noStrike">
                          <a:effectLst/>
                          <a:latin typeface="Hiragino Sans GB W3" charset="-122"/>
                          <a:ea typeface="Hiragino Sans GB W3" charset="-122"/>
                          <a:cs typeface="Hiragino Sans GB W3" charset="-122"/>
                        </a:rPr>
                        <a:t>47,xxy/xy</a:t>
                      </a:r>
                      <a:endParaRPr lang="mr-IN" sz="1400" b="0" i="0" u="none" strike="noStrike">
                        <a:solidFill>
                          <a:srgbClr val="000000"/>
                        </a:solidFill>
                        <a:effectLst/>
                        <a:latin typeface="Hiragino Sans GB W3" charset="-122"/>
                        <a:ea typeface="Hiragino Sans GB W3" charset="-122"/>
                        <a:cs typeface="Hiragino Sans GB W3" charset="-122"/>
                      </a:endParaRPr>
                    </a:p>
                  </a:txBody>
                  <a:tcPr marL="6350" marR="6350" marT="6350" marB="0" anchor="ctr"/>
                </a:tc>
                <a:tc>
                  <a:txBody>
                    <a:bodyPr/>
                    <a:lstStyle/>
                    <a:p>
                      <a:pPr algn="ctr" fontAlgn="b"/>
                      <a:r>
                        <a:rPr lang="is-IS" sz="1400" u="none" strike="noStrike">
                          <a:effectLst/>
                          <a:latin typeface="Hiragino Sans GB W3" charset="-122"/>
                          <a:ea typeface="Hiragino Sans GB W3" charset="-122"/>
                          <a:cs typeface="Hiragino Sans GB W3" charset="-122"/>
                        </a:rPr>
                        <a:t>2</a:t>
                      </a:r>
                      <a:endParaRPr lang="is-IS" sz="1400" b="0" i="0" u="none" strike="noStrike">
                        <a:solidFill>
                          <a:srgbClr val="000000"/>
                        </a:solidFill>
                        <a:effectLst/>
                        <a:latin typeface="Hiragino Sans GB W3" charset="-122"/>
                        <a:ea typeface="Hiragino Sans GB W3" charset="-122"/>
                        <a:cs typeface="Hiragino Sans GB W3" charset="-122"/>
                      </a:endParaRPr>
                    </a:p>
                  </a:txBody>
                  <a:tcPr marL="6350" marR="6350" marT="6350" marB="0" anchor="ctr"/>
                </a:tc>
              </a:tr>
              <a:tr h="285146">
                <a:tc vMerge="1">
                  <a:txBody>
                    <a:bodyPr/>
                    <a:lstStyle/>
                    <a:p>
                      <a:endParaRPr lang="zh-CN" altLang="en-US"/>
                    </a:p>
                  </a:txBody>
                  <a:tcPr/>
                </a:tc>
                <a:tc>
                  <a:txBody>
                    <a:bodyPr/>
                    <a:lstStyle/>
                    <a:p>
                      <a:pPr algn="l" fontAlgn="b"/>
                      <a:r>
                        <a:rPr lang="mr-IN" sz="1400" u="none" strike="noStrike">
                          <a:effectLst/>
                          <a:latin typeface="Hiragino Sans GB W3" charset="-122"/>
                          <a:ea typeface="Hiragino Sans GB W3" charset="-122"/>
                          <a:cs typeface="Hiragino Sans GB W3" charset="-122"/>
                        </a:rPr>
                        <a:t>47,xxy/xx</a:t>
                      </a:r>
                      <a:endParaRPr lang="mr-IN" sz="1400" b="0" i="0" u="none" strike="noStrike">
                        <a:solidFill>
                          <a:srgbClr val="000000"/>
                        </a:solidFill>
                        <a:effectLst/>
                        <a:latin typeface="Hiragino Sans GB W3" charset="-122"/>
                        <a:ea typeface="Hiragino Sans GB W3" charset="-122"/>
                        <a:cs typeface="Hiragino Sans GB W3" charset="-122"/>
                      </a:endParaRPr>
                    </a:p>
                  </a:txBody>
                  <a:tcPr marL="6350" marR="6350" marT="6350" marB="0" anchor="ctr"/>
                </a:tc>
                <a:tc>
                  <a:txBody>
                    <a:bodyPr/>
                    <a:lstStyle/>
                    <a:p>
                      <a:pPr algn="ctr" fontAlgn="b"/>
                      <a:r>
                        <a:rPr lang="en-US" altLang="zh-CN" sz="1400" u="none" strike="noStrike" dirty="0">
                          <a:effectLst/>
                          <a:latin typeface="Hiragino Sans GB W3" charset="-122"/>
                          <a:ea typeface="Hiragino Sans GB W3" charset="-122"/>
                          <a:cs typeface="Hiragino Sans GB W3" charset="-122"/>
                        </a:rPr>
                        <a:t>6</a:t>
                      </a:r>
                      <a:endParaRPr lang="en-US" altLang="zh-CN" sz="1400" b="0" i="0" u="none" strike="noStrike" dirty="0">
                        <a:solidFill>
                          <a:srgbClr val="000000"/>
                        </a:solidFill>
                        <a:effectLst/>
                        <a:latin typeface="Hiragino Sans GB W3" charset="-122"/>
                        <a:ea typeface="Hiragino Sans GB W3" charset="-122"/>
                        <a:cs typeface="Hiragino Sans GB W3" charset="-122"/>
                      </a:endParaRPr>
                    </a:p>
                  </a:txBody>
                  <a:tcPr marL="6350" marR="6350" marT="6350" marB="0" anchor="ctr"/>
                </a:tc>
              </a:tr>
              <a:tr h="285146">
                <a:tc vMerge="1">
                  <a:txBody>
                    <a:bodyPr/>
                    <a:lstStyle/>
                    <a:p>
                      <a:endParaRPr lang="zh-CN" altLang="en-US"/>
                    </a:p>
                  </a:txBody>
                  <a:tcPr/>
                </a:tc>
                <a:tc>
                  <a:txBody>
                    <a:bodyPr/>
                    <a:lstStyle/>
                    <a:p>
                      <a:pPr algn="l" fontAlgn="b"/>
                      <a:r>
                        <a:rPr lang="da-DK" sz="1400" u="none" strike="noStrike">
                          <a:effectLst/>
                          <a:latin typeface="Hiragino Sans GB W3" charset="-122"/>
                          <a:ea typeface="Hiragino Sans GB W3" charset="-122"/>
                          <a:cs typeface="Hiragino Sans GB W3" charset="-122"/>
                        </a:rPr>
                        <a:t>47,xxy,19,22部分三体</a:t>
                      </a:r>
                      <a:endParaRPr lang="da-DK" sz="1400" b="0" i="0" u="none" strike="noStrike">
                        <a:solidFill>
                          <a:srgbClr val="000000"/>
                        </a:solidFill>
                        <a:effectLst/>
                        <a:latin typeface="Hiragino Sans GB W3" charset="-122"/>
                        <a:ea typeface="Hiragino Sans GB W3" charset="-122"/>
                        <a:cs typeface="Hiragino Sans GB W3" charset="-122"/>
                      </a:endParaRPr>
                    </a:p>
                  </a:txBody>
                  <a:tcPr marL="6350" marR="6350" marT="6350" marB="0" anchor="ctr"/>
                </a:tc>
                <a:tc>
                  <a:txBody>
                    <a:bodyPr/>
                    <a:lstStyle/>
                    <a:p>
                      <a:pPr algn="ctr" fontAlgn="b"/>
                      <a:r>
                        <a:rPr lang="is-IS" sz="1400" u="none" strike="noStrike" dirty="0">
                          <a:effectLst/>
                          <a:latin typeface="Hiragino Sans GB W3" charset="-122"/>
                          <a:ea typeface="Hiragino Sans GB W3" charset="-122"/>
                          <a:cs typeface="Hiragino Sans GB W3" charset="-122"/>
                        </a:rPr>
                        <a:t>2</a:t>
                      </a:r>
                      <a:endParaRPr lang="is-IS" sz="1400" b="0" i="0" u="none" strike="noStrike" dirty="0">
                        <a:solidFill>
                          <a:srgbClr val="000000"/>
                        </a:solidFill>
                        <a:effectLst/>
                        <a:latin typeface="Hiragino Sans GB W3" charset="-122"/>
                        <a:ea typeface="Hiragino Sans GB W3" charset="-122"/>
                        <a:cs typeface="Hiragino Sans GB W3" charset="-122"/>
                      </a:endParaRPr>
                    </a:p>
                  </a:txBody>
                  <a:tcPr marL="6350" marR="6350" marT="6350" marB="0" anchor="ctr"/>
                </a:tc>
              </a:tr>
              <a:tr h="562051">
                <a:tc vMerge="1">
                  <a:txBody>
                    <a:bodyPr/>
                    <a:lstStyle/>
                    <a:p>
                      <a:endParaRPr lang="zh-CN" altLang="en-US"/>
                    </a:p>
                  </a:txBody>
                  <a:tcPr/>
                </a:tc>
                <a:tc>
                  <a:txBody>
                    <a:bodyPr/>
                    <a:lstStyle/>
                    <a:p>
                      <a:pPr algn="l" fontAlgn="b"/>
                      <a:r>
                        <a:rPr lang="da-DK" sz="1400" u="none" strike="noStrike">
                          <a:effectLst/>
                          <a:latin typeface="Hiragino Sans GB W3" charset="-122"/>
                          <a:ea typeface="Hiragino Sans GB W3" charset="-122"/>
                          <a:cs typeface="Hiragino Sans GB W3" charset="-122"/>
                        </a:rPr>
                        <a:t>47,xxy,19,22部分三体，21三体</a:t>
                      </a:r>
                      <a:endParaRPr lang="da-DK" sz="1400" b="0" i="0" u="none" strike="noStrike">
                        <a:solidFill>
                          <a:srgbClr val="000000"/>
                        </a:solidFill>
                        <a:effectLst/>
                        <a:latin typeface="Hiragino Sans GB W3" charset="-122"/>
                        <a:ea typeface="Hiragino Sans GB W3" charset="-122"/>
                        <a:cs typeface="Hiragino Sans GB W3" charset="-122"/>
                      </a:endParaRPr>
                    </a:p>
                  </a:txBody>
                  <a:tcPr marL="6350" marR="6350" marT="6350" marB="0" anchor="ctr"/>
                </a:tc>
                <a:tc>
                  <a:txBody>
                    <a:bodyPr/>
                    <a:lstStyle/>
                    <a:p>
                      <a:pPr algn="ctr" fontAlgn="b"/>
                      <a:r>
                        <a:rPr lang="en-US" altLang="zh-CN" sz="1400" u="none" strike="noStrike" dirty="0">
                          <a:effectLst/>
                          <a:latin typeface="Hiragino Sans GB W3" charset="-122"/>
                          <a:ea typeface="Hiragino Sans GB W3" charset="-122"/>
                          <a:cs typeface="Hiragino Sans GB W3" charset="-122"/>
                        </a:rPr>
                        <a:t>1</a:t>
                      </a:r>
                      <a:endParaRPr lang="en-US" altLang="zh-CN" sz="1400" b="0" i="0" u="none" strike="noStrike" dirty="0">
                        <a:solidFill>
                          <a:srgbClr val="000000"/>
                        </a:solidFill>
                        <a:effectLst/>
                        <a:latin typeface="Hiragino Sans GB W3" charset="-122"/>
                        <a:ea typeface="Hiragino Sans GB W3" charset="-122"/>
                        <a:cs typeface="Hiragino Sans GB W3" charset="-122"/>
                      </a:endParaRPr>
                    </a:p>
                  </a:txBody>
                  <a:tcPr marL="6350" marR="6350" marT="6350" marB="0" anchor="ctr"/>
                </a:tc>
              </a:tr>
              <a:tr h="285146">
                <a:tc vMerge="1">
                  <a:txBody>
                    <a:bodyPr/>
                    <a:lstStyle/>
                    <a:p>
                      <a:endParaRPr lang="zh-CN" altLang="en-US"/>
                    </a:p>
                  </a:txBody>
                  <a:tcPr/>
                </a:tc>
                <a:tc>
                  <a:txBody>
                    <a:bodyPr/>
                    <a:lstStyle/>
                    <a:p>
                      <a:pPr algn="l" fontAlgn="b"/>
                      <a:r>
                        <a:rPr lang="en-US" altLang="ja-JP" sz="1400" u="none" strike="noStrike" dirty="0">
                          <a:effectLst/>
                          <a:latin typeface="Hiragino Sans GB W3" charset="-122"/>
                          <a:ea typeface="Hiragino Sans GB W3" charset="-122"/>
                          <a:cs typeface="Hiragino Sans GB W3" charset="-122"/>
                        </a:rPr>
                        <a:t>47</a:t>
                      </a:r>
                      <a:r>
                        <a:rPr lang="ja-JP" altLang="en-US" sz="1400" u="none" strike="noStrike" dirty="0">
                          <a:effectLst/>
                          <a:latin typeface="Hiragino Sans GB W3" charset="-122"/>
                          <a:ea typeface="Hiragino Sans GB W3" charset="-122"/>
                          <a:cs typeface="Hiragino Sans GB W3" charset="-122"/>
                        </a:rPr>
                        <a:t>，</a:t>
                      </a:r>
                      <a:r>
                        <a:rPr lang="en-US" altLang="ja-JP" sz="1400" u="none" strike="noStrike" dirty="0" err="1">
                          <a:effectLst/>
                          <a:latin typeface="Hiragino Sans GB W3" charset="-122"/>
                          <a:ea typeface="Hiragino Sans GB W3" charset="-122"/>
                          <a:cs typeface="Hiragino Sans GB W3" charset="-122"/>
                        </a:rPr>
                        <a:t>xxy</a:t>
                      </a:r>
                      <a:r>
                        <a:rPr lang="ja-JP" altLang="en-US" sz="1400" u="none" strike="noStrike" dirty="0">
                          <a:effectLst/>
                          <a:latin typeface="Hiragino Sans GB W3" charset="-122"/>
                          <a:ea typeface="Hiragino Sans GB W3" charset="-122"/>
                          <a:cs typeface="Hiragino Sans GB W3" charset="-122"/>
                        </a:rPr>
                        <a:t>，</a:t>
                      </a:r>
                      <a:r>
                        <a:rPr lang="en-US" altLang="ja-JP" sz="1400" u="none" strike="noStrike" dirty="0">
                          <a:effectLst/>
                          <a:latin typeface="Hiragino Sans GB W3" charset="-122"/>
                          <a:ea typeface="Hiragino Sans GB W3" charset="-122"/>
                          <a:cs typeface="Hiragino Sans GB W3" charset="-122"/>
                        </a:rPr>
                        <a:t>19</a:t>
                      </a:r>
                      <a:r>
                        <a:rPr lang="ja-JP" altLang="en-US" sz="1400" u="none" strike="noStrike" dirty="0">
                          <a:effectLst/>
                          <a:latin typeface="Hiragino Sans GB W3" charset="-122"/>
                          <a:ea typeface="Hiragino Sans GB W3" charset="-122"/>
                          <a:cs typeface="Hiragino Sans GB W3" charset="-122"/>
                        </a:rPr>
                        <a:t>三体</a:t>
                      </a:r>
                      <a:endParaRPr lang="ja-JP" altLang="en-US" sz="1400" b="0" i="0" u="none" strike="noStrike" dirty="0">
                        <a:solidFill>
                          <a:srgbClr val="000000"/>
                        </a:solidFill>
                        <a:effectLst/>
                        <a:latin typeface="Hiragino Sans GB W3" charset="-122"/>
                        <a:ea typeface="Hiragino Sans GB W3" charset="-122"/>
                        <a:cs typeface="Hiragino Sans GB W3" charset="-122"/>
                      </a:endParaRPr>
                    </a:p>
                  </a:txBody>
                  <a:tcPr marL="6350" marR="6350" marT="6350" marB="0" anchor="ctr"/>
                </a:tc>
                <a:tc>
                  <a:txBody>
                    <a:bodyPr/>
                    <a:lstStyle/>
                    <a:p>
                      <a:pPr algn="ctr" fontAlgn="b"/>
                      <a:r>
                        <a:rPr lang="en-US" altLang="zh-CN" sz="1400" b="0" i="0" u="none" strike="noStrike" dirty="0" smtClean="0">
                          <a:solidFill>
                            <a:schemeClr val="dk1"/>
                          </a:solidFill>
                          <a:effectLst/>
                          <a:latin typeface="Hiragino Sans GB W3" charset="-122"/>
                          <a:ea typeface="Hiragino Sans GB W3" charset="-122"/>
                          <a:cs typeface="Hiragino Sans GB W3" charset="-122"/>
                        </a:rPr>
                        <a:t>1</a:t>
                      </a:r>
                      <a:endParaRPr lang="en-US" altLang="zh-CN" sz="1400" b="0" i="0" u="none" strike="noStrike" dirty="0">
                        <a:solidFill>
                          <a:srgbClr val="000000"/>
                        </a:solidFill>
                        <a:effectLst/>
                        <a:latin typeface="Hiragino Sans GB W3" charset="-122"/>
                        <a:ea typeface="Hiragino Sans GB W3" charset="-122"/>
                        <a:cs typeface="Hiragino Sans GB W3" charset="-122"/>
                      </a:endParaRPr>
                    </a:p>
                  </a:txBody>
                  <a:tcPr marL="6350" marR="6350" marT="6350" marB="0" anchor="ctr"/>
                </a:tc>
              </a:tr>
            </a:tbl>
          </a:graphicData>
        </a:graphic>
      </p:graphicFrame>
      <p:sp>
        <p:nvSpPr>
          <p:cNvPr id="6" name="标题 1"/>
          <p:cNvSpPr txBox="1">
            <a:spLocks/>
          </p:cNvSpPr>
          <p:nvPr/>
        </p:nvSpPr>
        <p:spPr>
          <a:xfrm>
            <a:off x="876968" y="259247"/>
            <a:ext cx="394626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kumimoji="1" lang="en-US" altLang="zh-CN" sz="2800" smtClean="0"/>
              <a:t>16</a:t>
            </a:r>
            <a:r>
              <a:rPr kumimoji="1" lang="zh-CN" altLang="en-US" sz="2800" smtClean="0"/>
              <a:t>号染色体异常</a:t>
            </a:r>
            <a:endParaRPr kumimoji="1" lang="zh-CN" altLang="en-US" sz="2800" dirty="0"/>
          </a:p>
        </p:txBody>
      </p:sp>
    </p:spTree>
    <p:extLst>
      <p:ext uri="{BB962C8B-B14F-4D97-AF65-F5344CB8AC3E}">
        <p14:creationId xmlns:p14="http://schemas.microsoft.com/office/powerpoint/2010/main" val="12904235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zh-CN" altLang="en-US" sz="3200" dirty="0" smtClean="0"/>
              <a:t>核型分析的结果统计</a:t>
            </a:r>
            <a:endParaRPr kumimoji="1" lang="zh-CN" altLang="en-US" sz="3200" dirty="0"/>
          </a:p>
        </p:txBody>
      </p:sp>
      <p:sp>
        <p:nvSpPr>
          <p:cNvPr id="3" name="内容占位符 2"/>
          <p:cNvSpPr>
            <a:spLocks noGrp="1"/>
          </p:cNvSpPr>
          <p:nvPr>
            <p:ph idx="1"/>
          </p:nvPr>
        </p:nvSpPr>
        <p:spPr/>
        <p:txBody>
          <a:bodyPr>
            <a:normAutofit/>
          </a:bodyPr>
          <a:lstStyle/>
          <a:p>
            <a:r>
              <a:rPr kumimoji="1" lang="zh-CN" altLang="en-US" sz="2000" dirty="0" smtClean="0"/>
              <a:t>送检流产物组织</a:t>
            </a:r>
            <a:r>
              <a:rPr kumimoji="1" lang="en-US" altLang="zh-CN" sz="2000" dirty="0" smtClean="0"/>
              <a:t>515</a:t>
            </a:r>
            <a:r>
              <a:rPr kumimoji="1" lang="zh-CN" altLang="en-US" sz="2000" dirty="0" smtClean="0"/>
              <a:t>例，培养成功</a:t>
            </a:r>
            <a:r>
              <a:rPr kumimoji="1" lang="en-US" altLang="zh-CN" sz="2000" dirty="0" smtClean="0"/>
              <a:t>366</a:t>
            </a:r>
            <a:r>
              <a:rPr kumimoji="1" lang="zh-CN" altLang="en-US" sz="2000" dirty="0" smtClean="0"/>
              <a:t>例，成功率</a:t>
            </a:r>
            <a:r>
              <a:rPr kumimoji="1" lang="en-US" altLang="zh-CN" sz="2000" dirty="0" smtClean="0"/>
              <a:t>71%</a:t>
            </a:r>
          </a:p>
          <a:p>
            <a:r>
              <a:rPr kumimoji="1" lang="zh-CN" altLang="en-US" sz="2000" dirty="0" smtClean="0"/>
              <a:t>总体异常核型</a:t>
            </a:r>
            <a:r>
              <a:rPr kumimoji="1" lang="en-US" altLang="zh-CN" sz="2000" dirty="0" smtClean="0"/>
              <a:t>130</a:t>
            </a:r>
            <a:r>
              <a:rPr kumimoji="1" lang="zh-CN" altLang="en-US" sz="2000" dirty="0" smtClean="0"/>
              <a:t>例，占</a:t>
            </a:r>
            <a:r>
              <a:rPr kumimoji="1" lang="en-US" altLang="zh-CN" sz="2000" dirty="0" smtClean="0"/>
              <a:t>35.5%</a:t>
            </a:r>
          </a:p>
          <a:p>
            <a:endParaRPr kumimoji="1" lang="en-US" altLang="zh-CN" sz="2000" dirty="0" smtClean="0"/>
          </a:p>
          <a:p>
            <a:endParaRPr kumimoji="1" lang="zh-CN" altLang="en-US" sz="2000" dirty="0"/>
          </a:p>
        </p:txBody>
      </p:sp>
      <p:graphicFrame>
        <p:nvGraphicFramePr>
          <p:cNvPr id="4" name="表格 3"/>
          <p:cNvGraphicFramePr>
            <a:graphicFrameLocks noGrp="1"/>
          </p:cNvGraphicFramePr>
          <p:nvPr>
            <p:extLst>
              <p:ext uri="{D42A27DB-BD31-4B8C-83A1-F6EECF244321}">
                <p14:modId xmlns:p14="http://schemas.microsoft.com/office/powerpoint/2010/main" val="2010731414"/>
              </p:ext>
            </p:extLst>
          </p:nvPr>
        </p:nvGraphicFramePr>
        <p:xfrm>
          <a:off x="1406358" y="2844483"/>
          <a:ext cx="8128000" cy="3302000"/>
        </p:xfrm>
        <a:graphic>
          <a:graphicData uri="http://schemas.openxmlformats.org/drawingml/2006/table">
            <a:tbl>
              <a:tblPr firstRow="1" bandRow="1">
                <a:tableStyleId>{5C22544A-7EE6-4342-B048-85BDC9FD1C3A}</a:tableStyleId>
              </a:tblPr>
              <a:tblGrid>
                <a:gridCol w="4349549"/>
                <a:gridCol w="3778451"/>
              </a:tblGrid>
              <a:tr h="0">
                <a:tc>
                  <a:txBody>
                    <a:bodyPr/>
                    <a:lstStyle/>
                    <a:p>
                      <a:pPr algn="l"/>
                      <a:r>
                        <a:rPr lang="zh-CN" altLang="en-US" sz="1600" dirty="0" smtClean="0">
                          <a:latin typeface="Hiragino Sans GB W3" charset="-122"/>
                          <a:ea typeface="Hiragino Sans GB W3" charset="-122"/>
                          <a:cs typeface="Hiragino Sans GB W3" charset="-122"/>
                        </a:rPr>
                        <a:t>结果类型</a:t>
                      </a:r>
                      <a:endParaRPr lang="zh-CN" altLang="en-US" sz="1600" dirty="0">
                        <a:latin typeface="Hiragino Sans GB W3" charset="-122"/>
                        <a:ea typeface="Hiragino Sans GB W3" charset="-122"/>
                        <a:cs typeface="Hiragino Sans GB W3" charset="-122"/>
                      </a:endParaRPr>
                    </a:p>
                  </a:txBody>
                  <a:tcPr/>
                </a:tc>
                <a:tc>
                  <a:txBody>
                    <a:bodyPr/>
                    <a:lstStyle/>
                    <a:p>
                      <a:pPr algn="ctr"/>
                      <a:r>
                        <a:rPr lang="zh-CN" altLang="en-US" sz="1600" dirty="0" smtClean="0">
                          <a:latin typeface="Hiragino Sans GB W3" charset="-122"/>
                          <a:ea typeface="Hiragino Sans GB W3" charset="-122"/>
                          <a:cs typeface="Hiragino Sans GB W3" charset="-122"/>
                        </a:rPr>
                        <a:t>例数（总体比例）</a:t>
                      </a:r>
                      <a:endParaRPr lang="zh-CN" altLang="en-US" sz="1600" dirty="0">
                        <a:latin typeface="Hiragino Sans GB W3" charset="-122"/>
                        <a:ea typeface="Hiragino Sans GB W3" charset="-122"/>
                        <a:cs typeface="Hiragino Sans GB W3" charset="-122"/>
                      </a:endParaRPr>
                    </a:p>
                  </a:txBody>
                  <a:tcPr/>
                </a:tc>
              </a:tr>
              <a:tr h="370840">
                <a:tc>
                  <a:txBody>
                    <a:bodyPr/>
                    <a:lstStyle/>
                    <a:p>
                      <a:pPr algn="l"/>
                      <a:r>
                        <a:rPr lang="en-US" altLang="zh-CN" sz="1600" dirty="0" smtClean="0">
                          <a:latin typeface="Hiragino Sans GB W3" charset="-122"/>
                          <a:ea typeface="Hiragino Sans GB W3" charset="-122"/>
                          <a:cs typeface="Hiragino Sans GB W3" charset="-122"/>
                        </a:rPr>
                        <a:t>46</a:t>
                      </a:r>
                      <a:r>
                        <a:rPr lang="zh-CN" altLang="en-US" sz="1600" dirty="0" smtClean="0">
                          <a:latin typeface="Hiragino Sans GB W3" charset="-122"/>
                          <a:ea typeface="Hiragino Sans GB W3" charset="-122"/>
                          <a:cs typeface="Hiragino Sans GB W3" charset="-122"/>
                        </a:rPr>
                        <a:t>，</a:t>
                      </a:r>
                      <a:r>
                        <a:rPr lang="en-US" altLang="zh-CN" sz="1600" dirty="0" smtClean="0">
                          <a:latin typeface="Hiragino Sans GB W3" charset="-122"/>
                          <a:ea typeface="Hiragino Sans GB W3" charset="-122"/>
                          <a:cs typeface="Hiragino Sans GB W3" charset="-122"/>
                        </a:rPr>
                        <a:t>XX</a:t>
                      </a:r>
                      <a:endParaRPr lang="zh-CN" altLang="en-US" sz="1600" dirty="0">
                        <a:latin typeface="Hiragino Sans GB W3" charset="-122"/>
                        <a:ea typeface="Hiragino Sans GB W3" charset="-122"/>
                        <a:cs typeface="Hiragino Sans GB W3" charset="-122"/>
                      </a:endParaRPr>
                    </a:p>
                  </a:txBody>
                  <a:tcPr/>
                </a:tc>
                <a:tc>
                  <a:txBody>
                    <a:bodyPr/>
                    <a:lstStyle/>
                    <a:p>
                      <a:pPr algn="ctr"/>
                      <a:r>
                        <a:rPr lang="en-US" altLang="zh-CN" sz="1600" dirty="0" smtClean="0">
                          <a:latin typeface="Hiragino Sans GB W3" charset="-122"/>
                          <a:ea typeface="Hiragino Sans GB W3" charset="-122"/>
                          <a:cs typeface="Hiragino Sans GB W3" charset="-122"/>
                        </a:rPr>
                        <a:t>130</a:t>
                      </a:r>
                      <a:r>
                        <a:rPr lang="zh-CN" altLang="en-US" sz="1600" dirty="0" smtClean="0">
                          <a:latin typeface="Hiragino Sans GB W3" charset="-122"/>
                          <a:ea typeface="Hiragino Sans GB W3" charset="-122"/>
                          <a:cs typeface="Hiragino Sans GB W3" charset="-122"/>
                        </a:rPr>
                        <a:t>（</a:t>
                      </a:r>
                      <a:r>
                        <a:rPr lang="en-US" altLang="zh-CN" sz="1600" dirty="0" smtClean="0">
                          <a:latin typeface="Hiragino Sans GB W3" charset="-122"/>
                          <a:ea typeface="Hiragino Sans GB W3" charset="-122"/>
                          <a:cs typeface="Hiragino Sans GB W3" charset="-122"/>
                        </a:rPr>
                        <a:t>35.5%</a:t>
                      </a:r>
                      <a:r>
                        <a:rPr lang="zh-CN" altLang="en-US" sz="1600" dirty="0" smtClean="0">
                          <a:latin typeface="Hiragino Sans GB W3" charset="-122"/>
                          <a:ea typeface="Hiragino Sans GB W3" charset="-122"/>
                          <a:cs typeface="Hiragino Sans GB W3" charset="-122"/>
                        </a:rPr>
                        <a:t>）</a:t>
                      </a:r>
                      <a:endParaRPr lang="zh-CN" altLang="en-US" sz="1600" dirty="0">
                        <a:latin typeface="Hiragino Sans GB W3" charset="-122"/>
                        <a:ea typeface="Hiragino Sans GB W3" charset="-122"/>
                        <a:cs typeface="Hiragino Sans GB W3" charset="-122"/>
                      </a:endParaRPr>
                    </a:p>
                  </a:txBody>
                  <a:tcPr/>
                </a:tc>
              </a:tr>
              <a:tr h="370840">
                <a:tc>
                  <a:txBody>
                    <a:bodyPr/>
                    <a:lstStyle/>
                    <a:p>
                      <a:pPr algn="l"/>
                      <a:r>
                        <a:rPr lang="en-US" altLang="zh-CN" sz="1600" dirty="0" smtClean="0">
                          <a:latin typeface="Hiragino Sans GB W3" charset="-122"/>
                          <a:ea typeface="Hiragino Sans GB W3" charset="-122"/>
                          <a:cs typeface="Hiragino Sans GB W3" charset="-122"/>
                        </a:rPr>
                        <a:t>46</a:t>
                      </a:r>
                      <a:r>
                        <a:rPr lang="zh-CN" altLang="en-US" sz="1600" dirty="0" smtClean="0">
                          <a:latin typeface="Hiragino Sans GB W3" charset="-122"/>
                          <a:ea typeface="Hiragino Sans GB W3" charset="-122"/>
                          <a:cs typeface="Hiragino Sans GB W3" charset="-122"/>
                        </a:rPr>
                        <a:t>，</a:t>
                      </a:r>
                      <a:r>
                        <a:rPr lang="en-US" altLang="zh-CN" sz="1600" dirty="0" smtClean="0">
                          <a:latin typeface="Hiragino Sans GB W3" charset="-122"/>
                          <a:ea typeface="Hiragino Sans GB W3" charset="-122"/>
                          <a:cs typeface="Hiragino Sans GB W3" charset="-122"/>
                        </a:rPr>
                        <a:t>XY</a:t>
                      </a:r>
                      <a:endParaRPr lang="zh-CN" altLang="en-US" sz="1600" dirty="0">
                        <a:latin typeface="Hiragino Sans GB W3" charset="-122"/>
                        <a:ea typeface="Hiragino Sans GB W3" charset="-122"/>
                        <a:cs typeface="Hiragino Sans GB W3" charset="-122"/>
                      </a:endParaRPr>
                    </a:p>
                  </a:txBody>
                  <a:tcPr/>
                </a:tc>
                <a:tc>
                  <a:txBody>
                    <a:bodyPr/>
                    <a:lstStyle/>
                    <a:p>
                      <a:pPr algn="ctr"/>
                      <a:r>
                        <a:rPr lang="en-US" altLang="zh-CN" sz="1600" dirty="0" smtClean="0">
                          <a:latin typeface="Hiragino Sans GB W3" charset="-122"/>
                          <a:ea typeface="Hiragino Sans GB W3" charset="-122"/>
                          <a:cs typeface="Hiragino Sans GB W3" charset="-122"/>
                        </a:rPr>
                        <a:t>106</a:t>
                      </a:r>
                      <a:r>
                        <a:rPr lang="zh-CN" altLang="en-US" sz="1600" dirty="0" smtClean="0">
                          <a:latin typeface="Hiragino Sans GB W3" charset="-122"/>
                          <a:ea typeface="Hiragino Sans GB W3" charset="-122"/>
                          <a:cs typeface="Hiragino Sans GB W3" charset="-122"/>
                        </a:rPr>
                        <a:t>（</a:t>
                      </a:r>
                      <a:r>
                        <a:rPr lang="en-US" altLang="zh-CN" sz="1600" dirty="0" smtClean="0">
                          <a:latin typeface="Hiragino Sans GB W3" charset="-122"/>
                          <a:ea typeface="Hiragino Sans GB W3" charset="-122"/>
                          <a:cs typeface="Hiragino Sans GB W3" charset="-122"/>
                        </a:rPr>
                        <a:t>29%</a:t>
                      </a:r>
                      <a:r>
                        <a:rPr lang="zh-CN" altLang="en-US" sz="1600" dirty="0" smtClean="0">
                          <a:latin typeface="Hiragino Sans GB W3" charset="-122"/>
                          <a:ea typeface="Hiragino Sans GB W3" charset="-122"/>
                          <a:cs typeface="Hiragino Sans GB W3" charset="-122"/>
                        </a:rPr>
                        <a:t>）</a:t>
                      </a:r>
                      <a:endParaRPr lang="zh-CN" altLang="en-US" sz="1600" dirty="0">
                        <a:latin typeface="Hiragino Sans GB W3" charset="-122"/>
                        <a:ea typeface="Hiragino Sans GB W3" charset="-122"/>
                        <a:cs typeface="Hiragino Sans GB W3" charset="-122"/>
                      </a:endParaRPr>
                    </a:p>
                  </a:txBody>
                  <a:tcPr/>
                </a:tc>
              </a:tr>
              <a:tr h="370840">
                <a:tc>
                  <a:txBody>
                    <a:bodyPr/>
                    <a:lstStyle/>
                    <a:p>
                      <a:pPr algn="l"/>
                      <a:r>
                        <a:rPr lang="zh-CN" altLang="en-US" sz="1600" dirty="0" smtClean="0">
                          <a:latin typeface="Hiragino Sans GB W3" charset="-122"/>
                          <a:ea typeface="Hiragino Sans GB W3" charset="-122"/>
                          <a:cs typeface="Hiragino Sans GB W3" charset="-122"/>
                        </a:rPr>
                        <a:t>染色体非整</a:t>
                      </a:r>
                      <a:r>
                        <a:rPr lang="zh-CN" altLang="en-US" sz="1600" dirty="0" smtClean="0">
                          <a:latin typeface="Hiragino Sans GB W3" charset="-122"/>
                          <a:ea typeface="Hiragino Sans GB W3" charset="-122"/>
                          <a:cs typeface="Hiragino Sans GB W3" charset="-122"/>
                        </a:rPr>
                        <a:t>倍体（包括多个整倍体异常）</a:t>
                      </a:r>
                      <a:endParaRPr lang="zh-CN" altLang="en-US" sz="1600" dirty="0">
                        <a:latin typeface="Hiragino Sans GB W3" charset="-122"/>
                        <a:ea typeface="Hiragino Sans GB W3" charset="-122"/>
                        <a:cs typeface="Hiragino Sans GB W3" charset="-122"/>
                      </a:endParaRPr>
                    </a:p>
                  </a:txBody>
                  <a:tcPr/>
                </a:tc>
                <a:tc>
                  <a:txBody>
                    <a:bodyPr/>
                    <a:lstStyle/>
                    <a:p>
                      <a:pPr algn="ctr"/>
                      <a:r>
                        <a:rPr lang="en-US" altLang="zh-CN" sz="1600" dirty="0" smtClean="0">
                          <a:latin typeface="Hiragino Sans GB W3" charset="-122"/>
                          <a:ea typeface="Hiragino Sans GB W3" charset="-122"/>
                          <a:cs typeface="Hiragino Sans GB W3" charset="-122"/>
                        </a:rPr>
                        <a:t>95</a:t>
                      </a:r>
                      <a:r>
                        <a:rPr lang="zh-CN" altLang="en-US" sz="1600" dirty="0" smtClean="0">
                          <a:latin typeface="Hiragino Sans GB W3" charset="-122"/>
                          <a:ea typeface="Hiragino Sans GB W3" charset="-122"/>
                          <a:cs typeface="Hiragino Sans GB W3" charset="-122"/>
                        </a:rPr>
                        <a:t>（</a:t>
                      </a:r>
                      <a:r>
                        <a:rPr lang="en-US" altLang="zh-CN" sz="1600" dirty="0" smtClean="0">
                          <a:latin typeface="Hiragino Sans GB W3" charset="-122"/>
                          <a:ea typeface="Hiragino Sans GB W3" charset="-122"/>
                          <a:cs typeface="Hiragino Sans GB W3" charset="-122"/>
                        </a:rPr>
                        <a:t>26%</a:t>
                      </a:r>
                      <a:r>
                        <a:rPr lang="zh-CN" altLang="en-US" sz="1600" dirty="0" smtClean="0">
                          <a:latin typeface="Hiragino Sans GB W3" charset="-122"/>
                          <a:ea typeface="Hiragino Sans GB W3" charset="-122"/>
                          <a:cs typeface="Hiragino Sans GB W3" charset="-122"/>
                        </a:rPr>
                        <a:t>）</a:t>
                      </a:r>
                      <a:endParaRPr lang="zh-CN" altLang="en-US" sz="1600" dirty="0">
                        <a:latin typeface="Hiragino Sans GB W3" charset="-122"/>
                        <a:ea typeface="Hiragino Sans GB W3" charset="-122"/>
                        <a:cs typeface="Hiragino Sans GB W3" charset="-122"/>
                      </a:endParaRPr>
                    </a:p>
                  </a:txBody>
                  <a:tcPr/>
                </a:tc>
              </a:tr>
              <a:tr h="370840">
                <a:tc>
                  <a:txBody>
                    <a:bodyPr/>
                    <a:lstStyle/>
                    <a:p>
                      <a:pPr algn="l"/>
                      <a:r>
                        <a:rPr lang="zh-CN" altLang="en-US" sz="1600" dirty="0" smtClean="0">
                          <a:latin typeface="Hiragino Sans GB W3" charset="-122"/>
                          <a:ea typeface="Hiragino Sans GB W3" charset="-122"/>
                          <a:cs typeface="Hiragino Sans GB W3" charset="-122"/>
                        </a:rPr>
                        <a:t>染色体片段的缺失</a:t>
                      </a:r>
                      <a:r>
                        <a:rPr lang="zh-CN" altLang="en-US" sz="1600" dirty="0" smtClean="0">
                          <a:latin typeface="Hiragino Sans GB W3" charset="-122"/>
                          <a:ea typeface="Hiragino Sans GB W3" charset="-122"/>
                          <a:cs typeface="Hiragino Sans GB W3" charset="-122"/>
                        </a:rPr>
                        <a:t>重复（包括平衡异位）</a:t>
                      </a:r>
                      <a:endParaRPr lang="zh-CN" altLang="en-US" sz="1600" dirty="0">
                        <a:latin typeface="Hiragino Sans GB W3" charset="-122"/>
                        <a:ea typeface="Hiragino Sans GB W3" charset="-122"/>
                        <a:cs typeface="Hiragino Sans GB W3" charset="-122"/>
                      </a:endParaRPr>
                    </a:p>
                  </a:txBody>
                  <a:tcPr/>
                </a:tc>
                <a:tc>
                  <a:txBody>
                    <a:bodyPr/>
                    <a:lstStyle/>
                    <a:p>
                      <a:pPr algn="ctr"/>
                      <a:r>
                        <a:rPr lang="en-US" altLang="zh-CN" sz="1600" dirty="0" smtClean="0">
                          <a:latin typeface="Hiragino Sans GB W3" charset="-122"/>
                          <a:ea typeface="Hiragino Sans GB W3" charset="-122"/>
                          <a:cs typeface="Hiragino Sans GB W3" charset="-122"/>
                        </a:rPr>
                        <a:t>5</a:t>
                      </a:r>
                      <a:r>
                        <a:rPr lang="zh-CN" altLang="en-US" sz="1600" dirty="0" smtClean="0">
                          <a:latin typeface="Hiragino Sans GB W3" charset="-122"/>
                          <a:ea typeface="Hiragino Sans GB W3" charset="-122"/>
                          <a:cs typeface="Hiragino Sans GB W3" charset="-122"/>
                        </a:rPr>
                        <a:t>（</a:t>
                      </a:r>
                      <a:r>
                        <a:rPr lang="en-US" altLang="zh-CN" sz="1600" dirty="0" smtClean="0">
                          <a:latin typeface="Hiragino Sans GB W3" charset="-122"/>
                          <a:ea typeface="Hiragino Sans GB W3" charset="-122"/>
                          <a:cs typeface="Hiragino Sans GB W3" charset="-122"/>
                        </a:rPr>
                        <a:t>1.4%</a:t>
                      </a:r>
                      <a:r>
                        <a:rPr lang="zh-CN" altLang="en-US" sz="1600" dirty="0" smtClean="0">
                          <a:latin typeface="Hiragino Sans GB W3" charset="-122"/>
                          <a:ea typeface="Hiragino Sans GB W3" charset="-122"/>
                          <a:cs typeface="Hiragino Sans GB W3" charset="-122"/>
                        </a:rPr>
                        <a:t>）</a:t>
                      </a:r>
                      <a:endParaRPr lang="zh-CN" altLang="en-US" sz="1600" dirty="0">
                        <a:latin typeface="Hiragino Sans GB W3" charset="-122"/>
                        <a:ea typeface="Hiragino Sans GB W3" charset="-122"/>
                        <a:cs typeface="Hiragino Sans GB W3" charset="-122"/>
                      </a:endParaRPr>
                    </a:p>
                  </a:txBody>
                  <a:tcPr/>
                </a:tc>
              </a:tr>
              <a:tr h="370840">
                <a:tc>
                  <a:txBody>
                    <a:bodyPr/>
                    <a:lstStyle/>
                    <a:p>
                      <a:pPr algn="l"/>
                      <a:r>
                        <a:rPr lang="zh-CN" altLang="en-US" sz="1600" dirty="0" smtClean="0">
                          <a:latin typeface="Hiragino Sans GB W3" charset="-122"/>
                          <a:ea typeface="Hiragino Sans GB W3" charset="-122"/>
                          <a:cs typeface="Hiragino Sans GB W3" charset="-122"/>
                        </a:rPr>
                        <a:t>性染色体异常</a:t>
                      </a:r>
                      <a:endParaRPr lang="zh-CN" altLang="en-US" sz="1600" dirty="0">
                        <a:latin typeface="Hiragino Sans GB W3" charset="-122"/>
                        <a:ea typeface="Hiragino Sans GB W3" charset="-122"/>
                        <a:cs typeface="Hiragino Sans GB W3" charset="-122"/>
                      </a:endParaRPr>
                    </a:p>
                  </a:txBody>
                  <a:tcPr/>
                </a:tc>
                <a:tc>
                  <a:txBody>
                    <a:bodyPr/>
                    <a:lstStyle/>
                    <a:p>
                      <a:pPr algn="ctr"/>
                      <a:r>
                        <a:rPr lang="en-US" altLang="zh-CN" sz="1600" dirty="0" smtClean="0">
                          <a:latin typeface="Hiragino Sans GB W3" charset="-122"/>
                          <a:ea typeface="Hiragino Sans GB W3" charset="-122"/>
                          <a:cs typeface="Hiragino Sans GB W3" charset="-122"/>
                        </a:rPr>
                        <a:t>24</a:t>
                      </a:r>
                      <a:r>
                        <a:rPr lang="zh-CN" altLang="en-US" sz="1600" dirty="0" smtClean="0">
                          <a:latin typeface="Hiragino Sans GB W3" charset="-122"/>
                          <a:ea typeface="Hiragino Sans GB W3" charset="-122"/>
                          <a:cs typeface="Hiragino Sans GB W3" charset="-122"/>
                        </a:rPr>
                        <a:t>（</a:t>
                      </a:r>
                      <a:r>
                        <a:rPr lang="en-US" altLang="zh-CN" sz="1600" dirty="0" smtClean="0">
                          <a:latin typeface="Hiragino Sans GB W3" charset="-122"/>
                          <a:ea typeface="Hiragino Sans GB W3" charset="-122"/>
                          <a:cs typeface="Hiragino Sans GB W3" charset="-122"/>
                        </a:rPr>
                        <a:t>6.6%</a:t>
                      </a:r>
                      <a:r>
                        <a:rPr lang="zh-CN" altLang="en-US" sz="1600" dirty="0" smtClean="0">
                          <a:latin typeface="Hiragino Sans GB W3" charset="-122"/>
                          <a:ea typeface="Hiragino Sans GB W3" charset="-122"/>
                          <a:cs typeface="Hiragino Sans GB W3" charset="-122"/>
                        </a:rPr>
                        <a:t>）</a:t>
                      </a:r>
                      <a:endParaRPr lang="zh-CN" altLang="en-US" sz="1600" dirty="0">
                        <a:latin typeface="Hiragino Sans GB W3" charset="-122"/>
                        <a:ea typeface="Hiragino Sans GB W3" charset="-122"/>
                        <a:cs typeface="Hiragino Sans GB W3" charset="-122"/>
                      </a:endParaRPr>
                    </a:p>
                  </a:txBody>
                  <a:tcPr/>
                </a:tc>
              </a:tr>
              <a:tr h="370840">
                <a:tc>
                  <a:txBody>
                    <a:bodyPr/>
                    <a:lstStyle/>
                    <a:p>
                      <a:pPr algn="l"/>
                      <a:r>
                        <a:rPr lang="zh-CN" altLang="en-US" sz="1600" dirty="0" smtClean="0">
                          <a:latin typeface="Hiragino Sans GB W3" charset="-122"/>
                          <a:ea typeface="Hiragino Sans GB W3" charset="-122"/>
                          <a:cs typeface="Hiragino Sans GB W3" charset="-122"/>
                        </a:rPr>
                        <a:t>嵌合体异常</a:t>
                      </a:r>
                      <a:endParaRPr lang="zh-CN" altLang="en-US" sz="1600" dirty="0">
                        <a:latin typeface="Hiragino Sans GB W3" charset="-122"/>
                        <a:ea typeface="Hiragino Sans GB W3" charset="-122"/>
                        <a:cs typeface="Hiragino Sans GB W3" charset="-122"/>
                      </a:endParaRPr>
                    </a:p>
                  </a:txBody>
                  <a:tcPr/>
                </a:tc>
                <a:tc>
                  <a:txBody>
                    <a:bodyPr/>
                    <a:lstStyle/>
                    <a:p>
                      <a:pPr algn="ctr"/>
                      <a:r>
                        <a:rPr lang="en-US" altLang="zh-CN" sz="1600" dirty="0" smtClean="0">
                          <a:latin typeface="Hiragino Sans GB W3" charset="-122"/>
                          <a:ea typeface="Hiragino Sans GB W3" charset="-122"/>
                          <a:cs typeface="Hiragino Sans GB W3" charset="-122"/>
                        </a:rPr>
                        <a:t>5</a:t>
                      </a:r>
                      <a:r>
                        <a:rPr lang="zh-CN" altLang="en-US" sz="1600" dirty="0" smtClean="0">
                          <a:latin typeface="Hiragino Sans GB W3" charset="-122"/>
                          <a:ea typeface="Hiragino Sans GB W3" charset="-122"/>
                          <a:cs typeface="Hiragino Sans GB W3" charset="-122"/>
                        </a:rPr>
                        <a:t>（</a:t>
                      </a:r>
                      <a:r>
                        <a:rPr lang="en-US" altLang="zh-CN" sz="1600" dirty="0" smtClean="0">
                          <a:latin typeface="Hiragino Sans GB W3" charset="-122"/>
                          <a:ea typeface="Hiragino Sans GB W3" charset="-122"/>
                          <a:cs typeface="Hiragino Sans GB W3" charset="-122"/>
                        </a:rPr>
                        <a:t>1.3%</a:t>
                      </a:r>
                      <a:r>
                        <a:rPr lang="zh-CN" altLang="en-US" sz="1600" dirty="0" smtClean="0">
                          <a:latin typeface="Hiragino Sans GB W3" charset="-122"/>
                          <a:ea typeface="Hiragino Sans GB W3" charset="-122"/>
                          <a:cs typeface="Hiragino Sans GB W3" charset="-122"/>
                        </a:rPr>
                        <a:t>）</a:t>
                      </a:r>
                      <a:endParaRPr lang="zh-CN" altLang="en-US" sz="1600" dirty="0">
                        <a:latin typeface="Hiragino Sans GB W3" charset="-122"/>
                        <a:ea typeface="Hiragino Sans GB W3" charset="-122"/>
                        <a:cs typeface="Hiragino Sans GB W3" charset="-122"/>
                      </a:endParaRPr>
                    </a:p>
                  </a:txBody>
                  <a:tcPr/>
                </a:tc>
              </a:tr>
              <a:tr h="370840">
                <a:tc>
                  <a:txBody>
                    <a:bodyPr/>
                    <a:lstStyle/>
                    <a:p>
                      <a:pPr algn="l"/>
                      <a:r>
                        <a:rPr lang="zh-CN" altLang="en-US" sz="1600" dirty="0" smtClean="0">
                          <a:latin typeface="Hiragino Sans GB W3" charset="-122"/>
                          <a:ea typeface="Hiragino Sans GB W3" charset="-122"/>
                          <a:cs typeface="Hiragino Sans GB W3" charset="-122"/>
                        </a:rPr>
                        <a:t>三倍体异常</a:t>
                      </a:r>
                      <a:endParaRPr lang="zh-CN" altLang="en-US" sz="1600" dirty="0">
                        <a:latin typeface="Hiragino Sans GB W3" charset="-122"/>
                        <a:ea typeface="Hiragino Sans GB W3" charset="-122"/>
                        <a:cs typeface="Hiragino Sans GB W3" charset="-122"/>
                      </a:endParaRPr>
                    </a:p>
                  </a:txBody>
                  <a:tcPr/>
                </a:tc>
                <a:tc>
                  <a:txBody>
                    <a:bodyPr/>
                    <a:lstStyle/>
                    <a:p>
                      <a:pPr algn="ctr"/>
                      <a:r>
                        <a:rPr lang="en-US" altLang="zh-CN" sz="1600" dirty="0" smtClean="0">
                          <a:latin typeface="Hiragino Sans GB W3" charset="-122"/>
                          <a:ea typeface="Hiragino Sans GB W3" charset="-122"/>
                          <a:cs typeface="Hiragino Sans GB W3" charset="-122"/>
                        </a:rPr>
                        <a:t>1</a:t>
                      </a:r>
                      <a:r>
                        <a:rPr lang="zh-CN" altLang="en-US" sz="1600" dirty="0" smtClean="0">
                          <a:latin typeface="Hiragino Sans GB W3" charset="-122"/>
                          <a:ea typeface="Hiragino Sans GB W3" charset="-122"/>
                          <a:cs typeface="Hiragino Sans GB W3" charset="-122"/>
                        </a:rPr>
                        <a:t>（</a:t>
                      </a:r>
                      <a:r>
                        <a:rPr lang="en-US" altLang="zh-CN" sz="1600" dirty="0" smtClean="0">
                          <a:latin typeface="Hiragino Sans GB W3" charset="-122"/>
                          <a:ea typeface="Hiragino Sans GB W3" charset="-122"/>
                          <a:cs typeface="Hiragino Sans GB W3" charset="-122"/>
                        </a:rPr>
                        <a:t>0.3%</a:t>
                      </a:r>
                      <a:r>
                        <a:rPr lang="zh-CN" altLang="en-US" sz="1600" dirty="0" smtClean="0">
                          <a:latin typeface="Hiragino Sans GB W3" charset="-122"/>
                          <a:ea typeface="Hiragino Sans GB W3" charset="-122"/>
                          <a:cs typeface="Hiragino Sans GB W3" charset="-122"/>
                        </a:rPr>
                        <a:t>）</a:t>
                      </a:r>
                      <a:endParaRPr lang="zh-CN" altLang="en-US" sz="1600" dirty="0">
                        <a:latin typeface="Hiragino Sans GB W3" charset="-122"/>
                        <a:ea typeface="Hiragino Sans GB W3" charset="-122"/>
                        <a:cs typeface="Hiragino Sans GB W3" charset="-122"/>
                      </a:endParaRPr>
                    </a:p>
                  </a:txBody>
                  <a:tcPr/>
                </a:tc>
              </a:tr>
              <a:tr h="370840">
                <a:tc>
                  <a:txBody>
                    <a:bodyPr/>
                    <a:lstStyle/>
                    <a:p>
                      <a:pPr algn="l"/>
                      <a:r>
                        <a:rPr lang="zh-CN" altLang="en-US" sz="1600" dirty="0" smtClean="0">
                          <a:latin typeface="Hiragino Sans GB W3" charset="-122"/>
                          <a:ea typeface="Hiragino Sans GB W3" charset="-122"/>
                          <a:cs typeface="Hiragino Sans GB W3" charset="-122"/>
                        </a:rPr>
                        <a:t>异常总计</a:t>
                      </a:r>
                      <a:endParaRPr lang="zh-CN" altLang="en-US" sz="1600" dirty="0">
                        <a:latin typeface="Hiragino Sans GB W3" charset="-122"/>
                        <a:ea typeface="Hiragino Sans GB W3" charset="-122"/>
                        <a:cs typeface="Hiragino Sans GB W3" charset="-122"/>
                      </a:endParaRPr>
                    </a:p>
                  </a:txBody>
                  <a:tcPr/>
                </a:tc>
                <a:tc>
                  <a:txBody>
                    <a:bodyPr/>
                    <a:lstStyle/>
                    <a:p>
                      <a:pPr algn="ctr"/>
                      <a:r>
                        <a:rPr lang="en-US" altLang="zh-CN" sz="1600" dirty="0" smtClean="0">
                          <a:latin typeface="Hiragino Sans GB W3" charset="-122"/>
                          <a:ea typeface="Hiragino Sans GB W3" charset="-122"/>
                          <a:cs typeface="Hiragino Sans GB W3" charset="-122"/>
                        </a:rPr>
                        <a:t>130</a:t>
                      </a:r>
                      <a:r>
                        <a:rPr lang="zh-CN" altLang="en-US" sz="1600" dirty="0" smtClean="0">
                          <a:latin typeface="Hiragino Sans GB W3" charset="-122"/>
                          <a:ea typeface="Hiragino Sans GB W3" charset="-122"/>
                          <a:cs typeface="Hiragino Sans GB W3" charset="-122"/>
                        </a:rPr>
                        <a:t>（</a:t>
                      </a:r>
                      <a:r>
                        <a:rPr lang="en-US" altLang="zh-CN" sz="1600" dirty="0" smtClean="0">
                          <a:latin typeface="Hiragino Sans GB W3" charset="-122"/>
                          <a:ea typeface="Hiragino Sans GB W3" charset="-122"/>
                          <a:cs typeface="Hiragino Sans GB W3" charset="-122"/>
                        </a:rPr>
                        <a:t>35.5%</a:t>
                      </a:r>
                      <a:r>
                        <a:rPr lang="zh-CN" altLang="en-US" sz="1600" dirty="0" smtClean="0">
                          <a:latin typeface="Hiragino Sans GB W3" charset="-122"/>
                          <a:ea typeface="Hiragino Sans GB W3" charset="-122"/>
                          <a:cs typeface="Hiragino Sans GB W3" charset="-122"/>
                        </a:rPr>
                        <a:t>）</a:t>
                      </a:r>
                      <a:endParaRPr lang="zh-CN" altLang="en-US" sz="1600" dirty="0">
                        <a:latin typeface="Hiragino Sans GB W3" charset="-122"/>
                        <a:ea typeface="Hiragino Sans GB W3" charset="-122"/>
                        <a:cs typeface="Hiragino Sans GB W3" charset="-122"/>
                      </a:endParaRPr>
                    </a:p>
                  </a:txBody>
                  <a:tcPr/>
                </a:tc>
              </a:tr>
            </a:tbl>
          </a:graphicData>
        </a:graphic>
      </p:graphicFrame>
    </p:spTree>
    <p:extLst>
      <p:ext uri="{BB962C8B-B14F-4D97-AF65-F5344CB8AC3E}">
        <p14:creationId xmlns:p14="http://schemas.microsoft.com/office/powerpoint/2010/main" val="5164337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zh-CN" altLang="en-US" sz="2800" dirty="0" smtClean="0"/>
              <a:t>核型分析与核型</a:t>
            </a:r>
            <a:r>
              <a:rPr kumimoji="1" lang="en-US" altLang="zh-CN" sz="2800" dirty="0" err="1" smtClean="0"/>
              <a:t>BoBs</a:t>
            </a:r>
            <a:r>
              <a:rPr kumimoji="1" lang="zh-CN" altLang="en-US" sz="2800" dirty="0" smtClean="0"/>
              <a:t>检测的比对</a:t>
            </a:r>
            <a:endParaRPr kumimoji="1" lang="zh-CN" altLang="en-US" sz="2800" dirty="0"/>
          </a:p>
        </p:txBody>
      </p:sp>
      <p:sp>
        <p:nvSpPr>
          <p:cNvPr id="3" name="内容占位符 2"/>
          <p:cNvSpPr>
            <a:spLocks noGrp="1"/>
          </p:cNvSpPr>
          <p:nvPr>
            <p:ph idx="1"/>
          </p:nvPr>
        </p:nvSpPr>
        <p:spPr/>
        <p:txBody>
          <a:bodyPr>
            <a:normAutofit/>
          </a:bodyPr>
          <a:lstStyle/>
          <a:p>
            <a:pPr>
              <a:lnSpc>
                <a:spcPct val="150000"/>
              </a:lnSpc>
            </a:pPr>
            <a:r>
              <a:rPr kumimoji="1" lang="zh-CN" altLang="en-US" sz="2400" dirty="0" smtClean="0">
                <a:latin typeface="Hiragino Sans GB W3" charset="-122"/>
                <a:ea typeface="Hiragino Sans GB W3" charset="-122"/>
                <a:cs typeface="Hiragino Sans GB W3" charset="-122"/>
              </a:rPr>
              <a:t>所有核型分析检出的非整倍体异常核型</a:t>
            </a:r>
            <a:r>
              <a:rPr kumimoji="1" lang="en-US" altLang="zh-CN" sz="2400" dirty="0" err="1" smtClean="0">
                <a:latin typeface="Hiragino Sans GB W3" charset="-122"/>
                <a:ea typeface="Hiragino Sans GB W3" charset="-122"/>
                <a:cs typeface="Hiragino Sans GB W3" charset="-122"/>
              </a:rPr>
              <a:t>BoBs</a:t>
            </a:r>
            <a:r>
              <a:rPr kumimoji="1" lang="zh-CN" altLang="en-US" sz="2400" dirty="0" smtClean="0">
                <a:latin typeface="Hiragino Sans GB W3" charset="-122"/>
                <a:ea typeface="Hiragino Sans GB W3" charset="-122"/>
                <a:cs typeface="Hiragino Sans GB W3" charset="-122"/>
              </a:rPr>
              <a:t>均检出</a:t>
            </a:r>
            <a:endParaRPr kumimoji="1" lang="en-US" altLang="zh-CN" sz="2400" dirty="0" smtClean="0">
              <a:latin typeface="Hiragino Sans GB W3" charset="-122"/>
              <a:ea typeface="Hiragino Sans GB W3" charset="-122"/>
              <a:cs typeface="Hiragino Sans GB W3" charset="-122"/>
            </a:endParaRPr>
          </a:p>
          <a:p>
            <a:pPr>
              <a:lnSpc>
                <a:spcPct val="150000"/>
              </a:lnSpc>
            </a:pPr>
            <a:r>
              <a:rPr kumimoji="1" lang="en-US" altLang="zh-CN" sz="2400" dirty="0" err="1" smtClean="0">
                <a:latin typeface="Hiragino Sans GB W3" charset="-122"/>
                <a:ea typeface="Hiragino Sans GB W3" charset="-122"/>
                <a:cs typeface="Hiragino Sans GB W3" charset="-122"/>
              </a:rPr>
              <a:t>BoBs</a:t>
            </a:r>
            <a:r>
              <a:rPr kumimoji="1" lang="zh-CN" altLang="en-US" sz="2400" dirty="0" smtClean="0">
                <a:latin typeface="Hiragino Sans GB W3" charset="-122"/>
                <a:ea typeface="Hiragino Sans GB W3" charset="-122"/>
                <a:cs typeface="Hiragino Sans GB W3" charset="-122"/>
              </a:rPr>
              <a:t>检测出多个染色体异常，染色体片段改变以及染色体单体异常，核型分析存在较多的漏检或检测失败</a:t>
            </a:r>
            <a:endParaRPr kumimoji="1" lang="en-US" altLang="zh-CN" sz="2400" dirty="0" smtClean="0">
              <a:latin typeface="Hiragino Sans GB W3" charset="-122"/>
              <a:ea typeface="Hiragino Sans GB W3" charset="-122"/>
              <a:cs typeface="Hiragino Sans GB W3" charset="-122"/>
            </a:endParaRPr>
          </a:p>
          <a:p>
            <a:pPr>
              <a:lnSpc>
                <a:spcPct val="150000"/>
              </a:lnSpc>
            </a:pPr>
            <a:r>
              <a:rPr kumimoji="1" lang="zh-CN" altLang="en-US" sz="2400" dirty="0" smtClean="0">
                <a:latin typeface="Hiragino Sans GB W3" charset="-122"/>
                <a:ea typeface="Hiragino Sans GB W3" charset="-122"/>
                <a:cs typeface="Hiragino Sans GB W3" charset="-122"/>
              </a:rPr>
              <a:t>核型分析检出的平衡异位／插入</a:t>
            </a:r>
            <a:r>
              <a:rPr kumimoji="1" lang="en-US" altLang="zh-CN" sz="2400" dirty="0" err="1" smtClean="0">
                <a:latin typeface="Hiragino Sans GB W3" charset="-122"/>
                <a:ea typeface="Hiragino Sans GB W3" charset="-122"/>
                <a:cs typeface="Hiragino Sans GB W3" charset="-122"/>
              </a:rPr>
              <a:t>BoBs</a:t>
            </a:r>
            <a:r>
              <a:rPr kumimoji="1" lang="zh-CN" altLang="en-US" sz="2400" dirty="0" smtClean="0">
                <a:latin typeface="Hiragino Sans GB W3" charset="-122"/>
                <a:ea typeface="Hiragino Sans GB W3" charset="-122"/>
                <a:cs typeface="Hiragino Sans GB W3" charset="-122"/>
              </a:rPr>
              <a:t>检测无法检出</a:t>
            </a:r>
            <a:endParaRPr kumimoji="1" lang="en-US" altLang="zh-CN" sz="2400" dirty="0" smtClean="0">
              <a:latin typeface="Hiragino Sans GB W3" charset="-122"/>
              <a:ea typeface="Hiragino Sans GB W3" charset="-122"/>
              <a:cs typeface="Hiragino Sans GB W3" charset="-122"/>
            </a:endParaRPr>
          </a:p>
          <a:p>
            <a:pPr>
              <a:lnSpc>
                <a:spcPct val="150000"/>
              </a:lnSpc>
            </a:pPr>
            <a:r>
              <a:rPr kumimoji="1" lang="zh-CN" altLang="en-US" sz="2400" dirty="0" smtClean="0">
                <a:latin typeface="Hiragino Sans GB W3" charset="-122"/>
                <a:ea typeface="Hiragino Sans GB W3" charset="-122"/>
                <a:cs typeface="Hiragino Sans GB W3" charset="-122"/>
              </a:rPr>
              <a:t>核型分析检出</a:t>
            </a:r>
            <a:r>
              <a:rPr kumimoji="1" lang="en-US" altLang="zh-CN" sz="2400" dirty="0" smtClean="0">
                <a:latin typeface="Hiragino Sans GB W3" charset="-122"/>
                <a:ea typeface="Hiragino Sans GB W3" charset="-122"/>
                <a:cs typeface="Hiragino Sans GB W3" charset="-122"/>
              </a:rPr>
              <a:t>5</a:t>
            </a:r>
            <a:r>
              <a:rPr kumimoji="1" lang="zh-CN" altLang="en-US" sz="2400" dirty="0" smtClean="0">
                <a:latin typeface="Hiragino Sans GB W3" charset="-122"/>
                <a:ea typeface="Hiragino Sans GB W3" charset="-122"/>
                <a:cs typeface="Hiragino Sans GB W3" charset="-122"/>
              </a:rPr>
              <a:t>例嵌合体异常，</a:t>
            </a:r>
            <a:r>
              <a:rPr kumimoji="1" lang="en-US" altLang="zh-CN" sz="2400" dirty="0" err="1" smtClean="0">
                <a:latin typeface="Hiragino Sans GB W3" charset="-122"/>
                <a:ea typeface="Hiragino Sans GB W3" charset="-122"/>
                <a:cs typeface="Hiragino Sans GB W3" charset="-122"/>
              </a:rPr>
              <a:t>BoBs</a:t>
            </a:r>
            <a:r>
              <a:rPr kumimoji="1" lang="zh-CN" altLang="en-US" sz="2400" dirty="0" smtClean="0">
                <a:latin typeface="Hiragino Sans GB W3" charset="-122"/>
                <a:ea typeface="Hiragino Sans GB W3" charset="-122"/>
                <a:cs typeface="Hiragino Sans GB W3" charset="-122"/>
              </a:rPr>
              <a:t>漏检一例</a:t>
            </a:r>
            <a:endParaRPr kumimoji="1" lang="en-US" altLang="zh-CN" sz="2400" dirty="0" smtClean="0">
              <a:latin typeface="Hiragino Sans GB W3" charset="-122"/>
              <a:ea typeface="Hiragino Sans GB W3" charset="-122"/>
              <a:cs typeface="Hiragino Sans GB W3" charset="-122"/>
            </a:endParaRPr>
          </a:p>
          <a:p>
            <a:pPr>
              <a:lnSpc>
                <a:spcPct val="150000"/>
              </a:lnSpc>
            </a:pPr>
            <a:r>
              <a:rPr kumimoji="1" lang="zh-CN" altLang="en-US" sz="2400" dirty="0" smtClean="0">
                <a:latin typeface="Hiragino Sans GB W3" charset="-122"/>
                <a:ea typeface="Hiragino Sans GB W3" charset="-122"/>
                <a:cs typeface="Hiragino Sans GB W3" charset="-122"/>
              </a:rPr>
              <a:t>三倍体异常</a:t>
            </a:r>
            <a:r>
              <a:rPr kumimoji="1" lang="en-US" altLang="zh-CN" sz="2400" dirty="0" smtClean="0">
                <a:latin typeface="Hiragino Sans GB W3" charset="-122"/>
                <a:ea typeface="Hiragino Sans GB W3" charset="-122"/>
                <a:cs typeface="Hiragino Sans GB W3" charset="-122"/>
              </a:rPr>
              <a:t>1</a:t>
            </a:r>
            <a:r>
              <a:rPr kumimoji="1" lang="zh-CN" altLang="en-US" sz="2400" dirty="0" smtClean="0">
                <a:latin typeface="Hiragino Sans GB W3" charset="-122"/>
                <a:ea typeface="Hiragino Sans GB W3" charset="-122"/>
                <a:cs typeface="Hiragino Sans GB W3" charset="-122"/>
              </a:rPr>
              <a:t>例，</a:t>
            </a:r>
            <a:r>
              <a:rPr kumimoji="1" lang="en-US" altLang="zh-CN" sz="2400" dirty="0" err="1" smtClean="0">
                <a:latin typeface="Hiragino Sans GB W3" charset="-122"/>
                <a:ea typeface="Hiragino Sans GB W3" charset="-122"/>
                <a:cs typeface="Hiragino Sans GB W3" charset="-122"/>
              </a:rPr>
              <a:t>BoBs</a:t>
            </a:r>
            <a:r>
              <a:rPr kumimoji="1" lang="zh-CN" altLang="en-US" sz="2400" dirty="0" smtClean="0">
                <a:latin typeface="Hiragino Sans GB W3" charset="-122"/>
                <a:ea typeface="Hiragino Sans GB W3" charset="-122"/>
                <a:cs typeface="Hiragino Sans GB W3" charset="-122"/>
              </a:rPr>
              <a:t>漏检</a:t>
            </a:r>
            <a:endParaRPr kumimoji="1" lang="en-US" altLang="zh-CN" sz="2400" dirty="0" smtClean="0">
              <a:latin typeface="Hiragino Sans GB W3" charset="-122"/>
              <a:ea typeface="Hiragino Sans GB W3" charset="-122"/>
              <a:cs typeface="Hiragino Sans GB W3" charset="-122"/>
            </a:endParaRPr>
          </a:p>
          <a:p>
            <a:pPr>
              <a:lnSpc>
                <a:spcPct val="150000"/>
              </a:lnSpc>
            </a:pPr>
            <a:endParaRPr kumimoji="1" lang="en-US" altLang="zh-CN" sz="2400" dirty="0" smtClean="0">
              <a:latin typeface="Hiragino Sans GB W3" charset="-122"/>
              <a:ea typeface="Hiragino Sans GB W3" charset="-122"/>
              <a:cs typeface="Hiragino Sans GB W3" charset="-122"/>
            </a:endParaRPr>
          </a:p>
          <a:p>
            <a:pPr>
              <a:lnSpc>
                <a:spcPct val="150000"/>
              </a:lnSpc>
            </a:pPr>
            <a:endParaRPr kumimoji="1" lang="en-US" altLang="zh-CN" sz="2400" dirty="0" smtClean="0">
              <a:latin typeface="Hiragino Sans GB W3" charset="-122"/>
              <a:ea typeface="Hiragino Sans GB W3" charset="-122"/>
              <a:cs typeface="Hiragino Sans GB W3" charset="-122"/>
            </a:endParaRPr>
          </a:p>
          <a:p>
            <a:pPr>
              <a:lnSpc>
                <a:spcPct val="150000"/>
              </a:lnSpc>
            </a:pPr>
            <a:endParaRPr kumimoji="1" lang="en-US" altLang="zh-CN" sz="2400" dirty="0" smtClean="0">
              <a:latin typeface="Hiragino Sans GB W3" charset="-122"/>
              <a:ea typeface="Hiragino Sans GB W3" charset="-122"/>
              <a:cs typeface="Hiragino Sans GB W3" charset="-122"/>
            </a:endParaRPr>
          </a:p>
          <a:p>
            <a:pPr>
              <a:lnSpc>
                <a:spcPct val="150000"/>
              </a:lnSpc>
            </a:pPr>
            <a:endParaRPr kumimoji="1" lang="en-US" altLang="zh-CN" sz="2400" dirty="0" smtClean="0">
              <a:latin typeface="Hiragino Sans GB W3" charset="-122"/>
              <a:ea typeface="Hiragino Sans GB W3" charset="-122"/>
              <a:cs typeface="Hiragino Sans GB W3" charset="-122"/>
            </a:endParaRPr>
          </a:p>
          <a:p>
            <a:pPr>
              <a:lnSpc>
                <a:spcPct val="150000"/>
              </a:lnSpc>
            </a:pPr>
            <a:endParaRPr kumimoji="1" lang="en-US" altLang="zh-CN" sz="2400" dirty="0" smtClean="0">
              <a:latin typeface="Hiragino Sans GB W3" charset="-122"/>
              <a:ea typeface="Hiragino Sans GB W3" charset="-122"/>
              <a:cs typeface="Hiragino Sans GB W3" charset="-122"/>
            </a:endParaRPr>
          </a:p>
          <a:p>
            <a:pPr>
              <a:lnSpc>
                <a:spcPct val="150000"/>
              </a:lnSpc>
            </a:pPr>
            <a:endParaRPr kumimoji="1" lang="zh-CN" altLang="en-US" sz="2400" dirty="0">
              <a:latin typeface="Hiragino Sans GB W3" charset="-122"/>
              <a:ea typeface="Hiragino Sans GB W3" charset="-122"/>
              <a:cs typeface="Hiragino Sans GB W3" charset="-122"/>
            </a:endParaRPr>
          </a:p>
        </p:txBody>
      </p:sp>
    </p:spTree>
    <p:extLst>
      <p:ext uri="{BB962C8B-B14F-4D97-AF65-F5344CB8AC3E}">
        <p14:creationId xmlns:p14="http://schemas.microsoft.com/office/powerpoint/2010/main" val="20781232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zh-CN" altLang="en-US" sz="2800" dirty="0" smtClean="0"/>
              <a:t>结论：</a:t>
            </a:r>
            <a:r>
              <a:rPr kumimoji="1" lang="en-US" altLang="zh-CN" sz="2800" dirty="0" err="1" smtClean="0"/>
              <a:t>BoBs</a:t>
            </a:r>
            <a:r>
              <a:rPr kumimoji="1" lang="zh-CN" altLang="en-US" sz="2800" dirty="0" smtClean="0"/>
              <a:t>检测技术用于遗传诊断的优势和局限性</a:t>
            </a:r>
            <a:endParaRPr kumimoji="1" lang="zh-CN" altLang="en-US" sz="2800" dirty="0"/>
          </a:p>
        </p:txBody>
      </p:sp>
      <p:sp>
        <p:nvSpPr>
          <p:cNvPr id="3" name="内容占位符 2"/>
          <p:cNvSpPr>
            <a:spLocks noGrp="1"/>
          </p:cNvSpPr>
          <p:nvPr>
            <p:ph idx="1"/>
          </p:nvPr>
        </p:nvSpPr>
        <p:spPr/>
        <p:txBody>
          <a:bodyPr>
            <a:normAutofit fontScale="62500" lnSpcReduction="20000"/>
          </a:bodyPr>
          <a:lstStyle/>
          <a:p>
            <a:pPr>
              <a:lnSpc>
                <a:spcPct val="150000"/>
              </a:lnSpc>
            </a:pPr>
            <a:r>
              <a:rPr kumimoji="1" lang="zh-CN" altLang="en-US" dirty="0" smtClean="0">
                <a:latin typeface="Hiragino Sans GB W3" charset="-122"/>
                <a:ea typeface="Hiragino Sans GB W3" charset="-122"/>
                <a:cs typeface="Hiragino Sans GB W3" charset="-122"/>
              </a:rPr>
              <a:t>实验室操作要求不高</a:t>
            </a:r>
            <a:endParaRPr kumimoji="1" lang="en-US" altLang="zh-CN" dirty="0" smtClean="0">
              <a:latin typeface="Hiragino Sans GB W3" charset="-122"/>
              <a:ea typeface="Hiragino Sans GB W3" charset="-122"/>
              <a:cs typeface="Hiragino Sans GB W3" charset="-122"/>
            </a:endParaRPr>
          </a:p>
          <a:p>
            <a:pPr>
              <a:lnSpc>
                <a:spcPct val="150000"/>
              </a:lnSpc>
            </a:pPr>
            <a:r>
              <a:rPr kumimoji="1" lang="zh-CN" altLang="en-US" dirty="0" smtClean="0">
                <a:latin typeface="Hiragino Sans GB W3" charset="-122"/>
                <a:ea typeface="Hiragino Sans GB W3" charset="-122"/>
                <a:cs typeface="Hiragino Sans GB W3" charset="-122"/>
              </a:rPr>
              <a:t>检测成功率高（</a:t>
            </a:r>
            <a:r>
              <a:rPr kumimoji="1" lang="en-US" altLang="zh-CN" dirty="0" smtClean="0">
                <a:latin typeface="Hiragino Sans GB W3" charset="-122"/>
                <a:ea typeface="Hiragino Sans GB W3" charset="-122"/>
                <a:cs typeface="Hiragino Sans GB W3" charset="-122"/>
              </a:rPr>
              <a:t>98%</a:t>
            </a:r>
            <a:r>
              <a:rPr kumimoji="1" lang="zh-CN" altLang="en-US" dirty="0" smtClean="0">
                <a:latin typeface="Hiragino Sans GB W3" charset="-122"/>
                <a:ea typeface="Hiragino Sans GB W3" charset="-122"/>
                <a:cs typeface="Hiragino Sans GB W3" charset="-122"/>
              </a:rPr>
              <a:t> </a:t>
            </a:r>
            <a:r>
              <a:rPr kumimoji="1" lang="en-US" altLang="zh-CN" dirty="0" smtClean="0">
                <a:latin typeface="Hiragino Sans GB W3" charset="-122"/>
                <a:ea typeface="Hiragino Sans GB W3" charset="-122"/>
                <a:cs typeface="Hiragino Sans GB W3" charset="-122"/>
              </a:rPr>
              <a:t>vs</a:t>
            </a:r>
            <a:r>
              <a:rPr kumimoji="1" lang="zh-CN" altLang="en-US" dirty="0" smtClean="0">
                <a:latin typeface="Hiragino Sans GB W3" charset="-122"/>
                <a:ea typeface="Hiragino Sans GB W3" charset="-122"/>
                <a:cs typeface="Hiragino Sans GB W3" charset="-122"/>
              </a:rPr>
              <a:t> </a:t>
            </a:r>
            <a:r>
              <a:rPr kumimoji="1" lang="en-US" altLang="zh-CN" dirty="0" smtClean="0">
                <a:latin typeface="Hiragino Sans GB W3" charset="-122"/>
                <a:ea typeface="Hiragino Sans GB W3" charset="-122"/>
                <a:cs typeface="Hiragino Sans GB W3" charset="-122"/>
              </a:rPr>
              <a:t>71%</a:t>
            </a:r>
            <a:r>
              <a:rPr kumimoji="1" lang="zh-CN" altLang="en-US" dirty="0" smtClean="0">
                <a:latin typeface="Hiragino Sans GB W3" charset="-122"/>
                <a:ea typeface="Hiragino Sans GB W3" charset="-122"/>
                <a:cs typeface="Hiragino Sans GB W3" charset="-122"/>
              </a:rPr>
              <a:t>）</a:t>
            </a:r>
            <a:endParaRPr kumimoji="1" lang="en-US" altLang="zh-CN" dirty="0" smtClean="0">
              <a:latin typeface="Hiragino Sans GB W3" charset="-122"/>
              <a:ea typeface="Hiragino Sans GB W3" charset="-122"/>
              <a:cs typeface="Hiragino Sans GB W3" charset="-122"/>
            </a:endParaRPr>
          </a:p>
          <a:p>
            <a:pPr>
              <a:lnSpc>
                <a:spcPct val="150000"/>
              </a:lnSpc>
            </a:pPr>
            <a:r>
              <a:rPr kumimoji="1" lang="zh-CN" altLang="en-US" dirty="0" smtClean="0">
                <a:latin typeface="Hiragino Sans GB W3" charset="-122"/>
                <a:ea typeface="Hiragino Sans GB W3" charset="-122"/>
                <a:cs typeface="Hiragino Sans GB W3" charset="-122"/>
              </a:rPr>
              <a:t>出报告周期快（</a:t>
            </a:r>
            <a:r>
              <a:rPr kumimoji="1" lang="en-US" altLang="zh-CN" dirty="0">
                <a:latin typeface="Hiragino Sans GB W3" charset="-122"/>
                <a:ea typeface="Hiragino Sans GB W3" charset="-122"/>
                <a:cs typeface="Hiragino Sans GB W3" charset="-122"/>
              </a:rPr>
              <a:t>1</a:t>
            </a:r>
            <a:r>
              <a:rPr kumimoji="1" lang="zh-CN" altLang="en-US" dirty="0" smtClean="0">
                <a:latin typeface="Hiragino Sans GB W3" charset="-122"/>
                <a:ea typeface="Hiragino Sans GB W3" charset="-122"/>
                <a:cs typeface="Hiragino Sans GB W3" charset="-122"/>
              </a:rPr>
              <a:t>周 </a:t>
            </a:r>
            <a:r>
              <a:rPr kumimoji="1" lang="en-US" altLang="zh-CN" dirty="0" smtClean="0">
                <a:latin typeface="Hiragino Sans GB W3" charset="-122"/>
                <a:ea typeface="Hiragino Sans GB W3" charset="-122"/>
                <a:cs typeface="Hiragino Sans GB W3" charset="-122"/>
              </a:rPr>
              <a:t>vs</a:t>
            </a:r>
            <a:r>
              <a:rPr kumimoji="1" lang="zh-CN" altLang="en-US" dirty="0" smtClean="0">
                <a:latin typeface="Hiragino Sans GB W3" charset="-122"/>
                <a:ea typeface="Hiragino Sans GB W3" charset="-122"/>
                <a:cs typeface="Hiragino Sans GB W3" charset="-122"/>
              </a:rPr>
              <a:t> </a:t>
            </a:r>
            <a:r>
              <a:rPr kumimoji="1" lang="en-US" altLang="zh-CN" dirty="0" smtClean="0">
                <a:latin typeface="Hiragino Sans GB W3" charset="-122"/>
                <a:ea typeface="Hiragino Sans GB W3" charset="-122"/>
                <a:cs typeface="Hiragino Sans GB W3" charset="-122"/>
              </a:rPr>
              <a:t>4</a:t>
            </a:r>
            <a:r>
              <a:rPr kumimoji="1" lang="zh-CN" altLang="en-US" dirty="0" smtClean="0">
                <a:latin typeface="Hiragino Sans GB W3" charset="-122"/>
                <a:ea typeface="Hiragino Sans GB W3" charset="-122"/>
                <a:cs typeface="Hiragino Sans GB W3" charset="-122"/>
              </a:rPr>
              <a:t>周左右）</a:t>
            </a:r>
            <a:endParaRPr kumimoji="1" lang="en-US" altLang="zh-CN" dirty="0" smtClean="0">
              <a:latin typeface="Hiragino Sans GB W3" charset="-122"/>
              <a:ea typeface="Hiragino Sans GB W3" charset="-122"/>
              <a:cs typeface="Hiragino Sans GB W3" charset="-122"/>
            </a:endParaRPr>
          </a:p>
          <a:p>
            <a:pPr>
              <a:lnSpc>
                <a:spcPct val="150000"/>
              </a:lnSpc>
            </a:pPr>
            <a:r>
              <a:rPr kumimoji="1" lang="zh-CN" altLang="en-US" dirty="0" smtClean="0">
                <a:latin typeface="Hiragino Sans GB W3" charset="-122"/>
                <a:ea typeface="Hiragino Sans GB W3" charset="-122"/>
                <a:cs typeface="Hiragino Sans GB W3" charset="-122"/>
              </a:rPr>
              <a:t>总体异常检出率高（</a:t>
            </a:r>
            <a:r>
              <a:rPr kumimoji="1" lang="en-US" altLang="zh-CN" dirty="0" smtClean="0">
                <a:latin typeface="Hiragino Sans GB W3" charset="-122"/>
                <a:ea typeface="Hiragino Sans GB W3" charset="-122"/>
                <a:cs typeface="Hiragino Sans GB W3" charset="-122"/>
              </a:rPr>
              <a:t>47.6%</a:t>
            </a:r>
            <a:r>
              <a:rPr kumimoji="1" lang="zh-CN" altLang="en-US" dirty="0" smtClean="0">
                <a:latin typeface="Hiragino Sans GB W3" charset="-122"/>
                <a:ea typeface="Hiragino Sans GB W3" charset="-122"/>
                <a:cs typeface="Hiragino Sans GB W3" charset="-122"/>
              </a:rPr>
              <a:t> </a:t>
            </a:r>
            <a:r>
              <a:rPr kumimoji="1" lang="en-US" altLang="zh-CN" dirty="0" smtClean="0">
                <a:latin typeface="Hiragino Sans GB W3" charset="-122"/>
                <a:ea typeface="Hiragino Sans GB W3" charset="-122"/>
                <a:cs typeface="Hiragino Sans GB W3" charset="-122"/>
              </a:rPr>
              <a:t>vs</a:t>
            </a:r>
            <a:r>
              <a:rPr kumimoji="1" lang="zh-CN" altLang="en-US" dirty="0" smtClean="0">
                <a:latin typeface="Hiragino Sans GB W3" charset="-122"/>
                <a:ea typeface="Hiragino Sans GB W3" charset="-122"/>
                <a:cs typeface="Hiragino Sans GB W3" charset="-122"/>
              </a:rPr>
              <a:t> </a:t>
            </a:r>
            <a:r>
              <a:rPr kumimoji="1" lang="en-US" altLang="zh-CN" dirty="0" smtClean="0">
                <a:latin typeface="Hiragino Sans GB W3" charset="-122"/>
                <a:ea typeface="Hiragino Sans GB W3" charset="-122"/>
                <a:cs typeface="Hiragino Sans GB W3" charset="-122"/>
              </a:rPr>
              <a:t>35.5%</a:t>
            </a:r>
            <a:r>
              <a:rPr kumimoji="1" lang="zh-CN" altLang="en-US" dirty="0" smtClean="0">
                <a:latin typeface="Hiragino Sans GB W3" charset="-122"/>
                <a:ea typeface="Hiragino Sans GB W3" charset="-122"/>
                <a:cs typeface="Hiragino Sans GB W3" charset="-122"/>
              </a:rPr>
              <a:t>）</a:t>
            </a:r>
            <a:endParaRPr kumimoji="1" lang="en-US" altLang="zh-CN" dirty="0" smtClean="0">
              <a:latin typeface="Hiragino Sans GB W3" charset="-122"/>
              <a:ea typeface="Hiragino Sans GB W3" charset="-122"/>
              <a:cs typeface="Hiragino Sans GB W3" charset="-122"/>
            </a:endParaRPr>
          </a:p>
          <a:p>
            <a:pPr>
              <a:lnSpc>
                <a:spcPct val="150000"/>
              </a:lnSpc>
            </a:pPr>
            <a:r>
              <a:rPr kumimoji="1" lang="zh-CN" altLang="en-US" dirty="0" smtClean="0">
                <a:latin typeface="Hiragino Sans GB W3" charset="-122"/>
                <a:ea typeface="Hiragino Sans GB W3" charset="-122"/>
                <a:cs typeface="Hiragino Sans GB W3" charset="-122"/>
              </a:rPr>
              <a:t>对于胚胎为多个染色体异常，小片段结构异常及染色体单体的检出率高</a:t>
            </a:r>
            <a:endParaRPr kumimoji="1" lang="en-US" altLang="zh-CN" dirty="0" smtClean="0">
              <a:latin typeface="Hiragino Sans GB W3" charset="-122"/>
              <a:ea typeface="Hiragino Sans GB W3" charset="-122"/>
              <a:cs typeface="Hiragino Sans GB W3" charset="-122"/>
            </a:endParaRPr>
          </a:p>
          <a:p>
            <a:pPr>
              <a:lnSpc>
                <a:spcPct val="150000"/>
              </a:lnSpc>
            </a:pPr>
            <a:r>
              <a:rPr kumimoji="1" lang="zh-CN" altLang="en-US" dirty="0" smtClean="0">
                <a:latin typeface="Hiragino Sans GB W3" charset="-122"/>
                <a:ea typeface="Hiragino Sans GB W3" charset="-122"/>
                <a:cs typeface="Hiragino Sans GB W3" charset="-122"/>
              </a:rPr>
              <a:t>较好地避免母血污染的问题</a:t>
            </a:r>
            <a:endParaRPr kumimoji="1" lang="en-US" altLang="zh-CN" dirty="0" smtClean="0">
              <a:latin typeface="Hiragino Sans GB W3" charset="-122"/>
              <a:ea typeface="Hiragino Sans GB W3" charset="-122"/>
              <a:cs typeface="Hiragino Sans GB W3" charset="-122"/>
            </a:endParaRPr>
          </a:p>
          <a:p>
            <a:pPr>
              <a:lnSpc>
                <a:spcPct val="150000"/>
              </a:lnSpc>
            </a:pPr>
            <a:r>
              <a:rPr kumimoji="1" lang="zh-CN" altLang="en-US" dirty="0" smtClean="0">
                <a:latin typeface="Hiragino Sans GB W3" charset="-122"/>
                <a:ea typeface="Hiragino Sans GB W3" charset="-122"/>
                <a:cs typeface="Hiragino Sans GB W3" charset="-122"/>
              </a:rPr>
              <a:t>局限性在于</a:t>
            </a:r>
            <a:endParaRPr kumimoji="1" lang="en-US" altLang="zh-CN" dirty="0" smtClean="0">
              <a:latin typeface="Hiragino Sans GB W3" charset="-122"/>
              <a:ea typeface="Hiragino Sans GB W3" charset="-122"/>
              <a:cs typeface="Hiragino Sans GB W3" charset="-122"/>
            </a:endParaRPr>
          </a:p>
          <a:p>
            <a:pPr lvl="1">
              <a:lnSpc>
                <a:spcPct val="150000"/>
              </a:lnSpc>
            </a:pPr>
            <a:r>
              <a:rPr kumimoji="1" lang="zh-CN" altLang="en-US" dirty="0" smtClean="0">
                <a:latin typeface="Hiragino Sans GB W3" charset="-122"/>
                <a:ea typeface="Hiragino Sans GB W3" charset="-122"/>
                <a:cs typeface="Hiragino Sans GB W3" charset="-122"/>
              </a:rPr>
              <a:t>收费价格偏高</a:t>
            </a:r>
            <a:endParaRPr kumimoji="1" lang="en-US" altLang="zh-CN" dirty="0" smtClean="0">
              <a:latin typeface="Hiragino Sans GB W3" charset="-122"/>
              <a:ea typeface="Hiragino Sans GB W3" charset="-122"/>
              <a:cs typeface="Hiragino Sans GB W3" charset="-122"/>
            </a:endParaRPr>
          </a:p>
          <a:p>
            <a:pPr lvl="1">
              <a:lnSpc>
                <a:spcPct val="150000"/>
              </a:lnSpc>
            </a:pPr>
            <a:r>
              <a:rPr kumimoji="1" lang="zh-CN" altLang="en-US" dirty="0" smtClean="0">
                <a:latin typeface="Hiragino Sans GB W3" charset="-122"/>
                <a:ea typeface="Hiragino Sans GB W3" charset="-122"/>
                <a:cs typeface="Hiragino Sans GB W3" charset="-122"/>
              </a:rPr>
              <a:t>对于平衡易位，低比例嵌合以及倍体数异常的检出没有能力</a:t>
            </a:r>
            <a:endParaRPr kumimoji="1" lang="en-US" altLang="zh-CN" dirty="0" smtClean="0">
              <a:latin typeface="Hiragino Sans GB W3" charset="-122"/>
              <a:ea typeface="Hiragino Sans GB W3" charset="-122"/>
              <a:cs typeface="Hiragino Sans GB W3" charset="-122"/>
            </a:endParaRPr>
          </a:p>
          <a:p>
            <a:endParaRPr kumimoji="1" lang="zh-CN" altLang="en-US" dirty="0"/>
          </a:p>
        </p:txBody>
      </p:sp>
    </p:spTree>
    <p:extLst>
      <p:ext uri="{BB962C8B-B14F-4D97-AF65-F5344CB8AC3E}">
        <p14:creationId xmlns:p14="http://schemas.microsoft.com/office/powerpoint/2010/main" val="12904235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ctrTitle"/>
          </p:nvPr>
        </p:nvSpPr>
        <p:spPr/>
        <p:txBody>
          <a:bodyPr/>
          <a:lstStyle/>
          <a:p>
            <a:r>
              <a:rPr kumimoji="1" lang="zh-CN" altLang="en-US" dirty="0" smtClean="0"/>
              <a:t>谢  谢！</a:t>
            </a:r>
            <a:endParaRPr kumimoji="1" lang="zh-CN" altLang="en-US" dirty="0"/>
          </a:p>
        </p:txBody>
      </p:sp>
      <p:sp>
        <p:nvSpPr>
          <p:cNvPr id="5" name="副标题 4"/>
          <p:cNvSpPr>
            <a:spLocks noGrp="1"/>
          </p:cNvSpPr>
          <p:nvPr>
            <p:ph type="subTitle" idx="1"/>
          </p:nvPr>
        </p:nvSpPr>
        <p:spPr>
          <a:xfrm>
            <a:off x="1283368" y="4497188"/>
            <a:ext cx="9144000" cy="1655762"/>
          </a:xfrm>
        </p:spPr>
        <p:txBody>
          <a:bodyPr/>
          <a:lstStyle/>
          <a:p>
            <a:r>
              <a:rPr kumimoji="1" lang="zh-CN" altLang="en-US" dirty="0" smtClean="0"/>
              <a:t>欢迎交流 </a:t>
            </a:r>
            <a:endParaRPr kumimoji="1" lang="zh-CN" altLang="en-US" dirty="0"/>
          </a:p>
        </p:txBody>
      </p:sp>
    </p:spTree>
    <p:extLst>
      <p:ext uri="{BB962C8B-B14F-4D97-AF65-F5344CB8AC3E}">
        <p14:creationId xmlns:p14="http://schemas.microsoft.com/office/powerpoint/2010/main" val="76615874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DengXian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260</TotalTime>
  <Words>986</Words>
  <Application>Microsoft Macintosh PowerPoint</Application>
  <PresentationFormat>宽屏</PresentationFormat>
  <Paragraphs>171</Paragraphs>
  <Slides>13</Slides>
  <Notes>0</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13</vt:i4>
      </vt:variant>
    </vt:vector>
  </HeadingPairs>
  <TitlesOfParts>
    <vt:vector size="18" baseType="lpstr">
      <vt:lpstr>DengXian</vt:lpstr>
      <vt:lpstr>DengXian Light</vt:lpstr>
      <vt:lpstr>Hiragino Sans GB W3</vt:lpstr>
      <vt:lpstr>Arial</vt:lpstr>
      <vt:lpstr>Office 主题</vt:lpstr>
      <vt:lpstr>747例连续流产标本的核型BoBs遗传学诊断及 与核型分析结果的比对分析</vt:lpstr>
      <vt:lpstr>胎儿染色体异常是早期自然流产的主要原因</vt:lpstr>
      <vt:lpstr>核型分析是诊断流产物染色体病的传统方法</vt:lpstr>
      <vt:lpstr>核型BoBs全基因组芯片技术是一种针对流产物组织分子诊断方法</vt:lpstr>
      <vt:lpstr>PowerPoint 演示文稿</vt:lpstr>
      <vt:lpstr>研究设计</vt:lpstr>
      <vt:lpstr>核型BoBs遗传检测结果-染色体分布</vt:lpstr>
      <vt:lpstr>核型BoBs遗传检测结果-染色体异常类型分布</vt:lpstr>
      <vt:lpstr>性染色体异常</vt:lpstr>
      <vt:lpstr>核型分析的结果统计</vt:lpstr>
      <vt:lpstr>核型分析与核型BoBs检测的比对</vt:lpstr>
      <vt:lpstr>结论：BoBs检测技术用于遗传诊断的优势和局限性</vt:lpstr>
      <vt:lpstr>谢  谢！</vt:lpstr>
    </vt:vector>
  </TitlesOfParts>
  <Company/>
  <LinksUpToDate>false</LinksUpToDate>
  <SharedDoc>false</SharedDoc>
  <HyperlinksChanged>false</HyperlinksChanged>
  <AppVersion>15.0031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808例连续流产标本的核型BoBs遗传学诊断及 与核型分析结果的比对分析</dc:title>
  <dc:creator>蒋宇林</dc:creator>
  <cp:lastModifiedBy>蒋宇林</cp:lastModifiedBy>
  <cp:revision>28</cp:revision>
  <dcterms:created xsi:type="dcterms:W3CDTF">2017-03-25T03:07:09Z</dcterms:created>
  <dcterms:modified xsi:type="dcterms:W3CDTF">2017-03-25T07:27:58Z</dcterms:modified>
</cp:coreProperties>
</file>