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xlsm" ContentType="application/vnd.ms-excel.sheet.macroEnabled.12"/>
  <Default Extension="xls" ContentType="application/vnd.ms-exce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8" r:id="rId2"/>
    <p:sldMasterId id="2147483702" r:id="rId3"/>
    <p:sldMasterId id="2147483715" r:id="rId4"/>
    <p:sldMasterId id="2147483742" r:id="rId5"/>
    <p:sldMasterId id="2147483756" r:id="rId6"/>
  </p:sldMasterIdLst>
  <p:notesMasterIdLst>
    <p:notesMasterId r:id="rId48"/>
  </p:notesMasterIdLst>
  <p:sldIdLst>
    <p:sldId id="256" r:id="rId7"/>
    <p:sldId id="257" r:id="rId8"/>
    <p:sldId id="331" r:id="rId9"/>
    <p:sldId id="317" r:id="rId10"/>
    <p:sldId id="376" r:id="rId11"/>
    <p:sldId id="351" r:id="rId12"/>
    <p:sldId id="352" r:id="rId13"/>
    <p:sldId id="353" r:id="rId14"/>
    <p:sldId id="377" r:id="rId15"/>
    <p:sldId id="349" r:id="rId16"/>
    <p:sldId id="350" r:id="rId17"/>
    <p:sldId id="389" r:id="rId18"/>
    <p:sldId id="360" r:id="rId19"/>
    <p:sldId id="361" r:id="rId20"/>
    <p:sldId id="362" r:id="rId21"/>
    <p:sldId id="363" r:id="rId22"/>
    <p:sldId id="364" r:id="rId23"/>
    <p:sldId id="365" r:id="rId24"/>
    <p:sldId id="366" r:id="rId25"/>
    <p:sldId id="378" r:id="rId26"/>
    <p:sldId id="356" r:id="rId27"/>
    <p:sldId id="357" r:id="rId28"/>
    <p:sldId id="354" r:id="rId29"/>
    <p:sldId id="367" r:id="rId30"/>
    <p:sldId id="355" r:id="rId31"/>
    <p:sldId id="379" r:id="rId32"/>
    <p:sldId id="381" r:id="rId33"/>
    <p:sldId id="371" r:id="rId34"/>
    <p:sldId id="380" r:id="rId35"/>
    <p:sldId id="373" r:id="rId36"/>
    <p:sldId id="382" r:id="rId37"/>
    <p:sldId id="383" r:id="rId38"/>
    <p:sldId id="372" r:id="rId39"/>
    <p:sldId id="386" r:id="rId40"/>
    <p:sldId id="384" r:id="rId41"/>
    <p:sldId id="385" r:id="rId42"/>
    <p:sldId id="387" r:id="rId43"/>
    <p:sldId id="388" r:id="rId44"/>
    <p:sldId id="368" r:id="rId45"/>
    <p:sldId id="374" r:id="rId46"/>
    <p:sldId id="299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71"/>
    <p:restoredTop sz="84651"/>
  </p:normalViewPr>
  <p:slideViewPr>
    <p:cSldViewPr snapToGrid="0" snapToObjects="1">
      <p:cViewPr>
        <p:scale>
          <a:sx n="83" d="100"/>
          <a:sy n="83" d="100"/>
        </p:scale>
        <p:origin x="1576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9" Type="http://schemas.openxmlformats.org/officeDocument/2006/relationships/slide" Target="slides/slide3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1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833333333333333"/>
          <c:y val="0.0625"/>
          <c:w val="0.728947368421053"/>
          <c:h val="0.8955785666442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/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0.99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axId val="1426868880"/>
        <c:axId val="937983968"/>
      </c:barChart>
      <c:catAx>
        <c:axId val="1426868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37983968"/>
        <c:crosses val="autoZero"/>
        <c:auto val="1"/>
        <c:lblAlgn val="ctr"/>
        <c:lblOffset val="100"/>
        <c:noMultiLvlLbl val="0"/>
      </c:catAx>
      <c:valAx>
        <c:axId val="937983968"/>
        <c:scaling>
          <c:orientation val="minMax"/>
          <c:max val="1.0"/>
          <c:min val="0.0"/>
        </c:scaling>
        <c:delete val="1"/>
        <c:axPos val="l"/>
        <c:majorGridlines/>
        <c:numFmt formatCode="0%" sourceLinked="0"/>
        <c:majorTickMark val="out"/>
        <c:minorTickMark val="none"/>
        <c:tickLblPos val="nextTo"/>
        <c:crossAx val="1426868880"/>
        <c:crosses val="autoZero"/>
        <c:crossBetween val="between"/>
        <c:majorUnit val="0.2"/>
      </c:valAx>
      <c:spPr>
        <a:noFill/>
        <a:ln w="2541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2323D8-906B-4808-BD35-BC86C895CA79}" type="doc">
      <dgm:prSet loTypeId="urn:microsoft.com/office/officeart/2005/8/layout/vProcess5" loCatId="process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056D5C5E-08BE-497A-AAE5-F69B58E5FD55}">
      <dgm:prSet phldrT="[文本]"/>
      <dgm:spPr/>
      <dgm:t>
        <a:bodyPr/>
        <a:lstStyle/>
        <a:p>
          <a:r>
            <a:rPr lang="zh-CN" altLang="en-US" b="1" dirty="0" smtClean="0">
              <a:solidFill>
                <a:srgbClr val="002060"/>
              </a:solidFill>
              <a:latin typeface="SimHei" charset="-122"/>
              <a:ea typeface="SimHei" charset="-122"/>
              <a:cs typeface="SimHei" charset="-122"/>
            </a:rPr>
            <a:t>早孕期超声及血清学产前筛查</a:t>
          </a:r>
          <a:endParaRPr lang="zh-CN" altLang="en-US" b="1" dirty="0">
            <a:solidFill>
              <a:srgbClr val="002060"/>
            </a:solidFill>
            <a:latin typeface="SimHei" charset="-122"/>
            <a:ea typeface="SimHei" charset="-122"/>
            <a:cs typeface="SimHei" charset="-122"/>
          </a:endParaRPr>
        </a:p>
      </dgm:t>
    </dgm:pt>
    <dgm:pt modelId="{04517F5C-4F0C-4671-8028-B0A667CD6751}" type="parTrans" cxnId="{790D3553-4A9B-43DA-9086-7911C2F333FB}">
      <dgm:prSet/>
      <dgm:spPr/>
      <dgm:t>
        <a:bodyPr/>
        <a:lstStyle/>
        <a:p>
          <a:endParaRPr lang="zh-CN" altLang="en-US"/>
        </a:p>
      </dgm:t>
    </dgm:pt>
    <dgm:pt modelId="{6F011902-2EEE-464D-BC34-691BEFB21896}" type="sibTrans" cxnId="{790D3553-4A9B-43DA-9086-7911C2F333FB}">
      <dgm:prSet/>
      <dgm:spPr/>
      <dgm:t>
        <a:bodyPr/>
        <a:lstStyle/>
        <a:p>
          <a:endParaRPr lang="zh-CN" altLang="en-US"/>
        </a:p>
      </dgm:t>
    </dgm:pt>
    <dgm:pt modelId="{7C0BFC82-AB2B-4A22-A8C0-F8388C9F7CFF}">
      <dgm:prSet/>
      <dgm:spPr/>
      <dgm:t>
        <a:bodyPr/>
        <a:lstStyle/>
        <a:p>
          <a:r>
            <a:rPr lang="zh-CN" altLang="en-US" b="1" dirty="0" smtClean="0">
              <a:solidFill>
                <a:schemeClr val="tx1"/>
              </a:solidFill>
              <a:latin typeface="SimHei" charset="-122"/>
              <a:ea typeface="SimHei" charset="-122"/>
              <a:cs typeface="SimHei" charset="-122"/>
            </a:rPr>
            <a:t>以年龄为指标的筛查</a:t>
          </a:r>
          <a:endParaRPr lang="zh-CN" altLang="en-US" b="1" dirty="0">
            <a:solidFill>
              <a:schemeClr val="tx1"/>
            </a:solidFill>
            <a:latin typeface="SimHei" charset="-122"/>
            <a:ea typeface="SimHei" charset="-122"/>
            <a:cs typeface="SimHei" charset="-122"/>
          </a:endParaRPr>
        </a:p>
      </dgm:t>
    </dgm:pt>
    <dgm:pt modelId="{72A586F9-DF2F-4A28-A5A0-E471B5808DD0}" type="parTrans" cxnId="{4DE85FA6-8E43-4333-B5E4-53D7F6D02327}">
      <dgm:prSet/>
      <dgm:spPr/>
      <dgm:t>
        <a:bodyPr/>
        <a:lstStyle/>
        <a:p>
          <a:endParaRPr lang="zh-CN" altLang="en-US"/>
        </a:p>
      </dgm:t>
    </dgm:pt>
    <dgm:pt modelId="{F0DEE6D4-89C5-451E-A3FD-C3AAB6E72E61}" type="sibTrans" cxnId="{4DE85FA6-8E43-4333-B5E4-53D7F6D02327}">
      <dgm:prSet/>
      <dgm:spPr/>
      <dgm:t>
        <a:bodyPr/>
        <a:lstStyle/>
        <a:p>
          <a:endParaRPr lang="zh-CN" altLang="en-US"/>
        </a:p>
      </dgm:t>
    </dgm:pt>
    <dgm:pt modelId="{7E0B474B-5F9D-413C-B422-54A9ED418ED7}">
      <dgm:prSet/>
      <dgm:spPr/>
      <dgm:t>
        <a:bodyPr/>
        <a:lstStyle/>
        <a:p>
          <a:r>
            <a:rPr lang="zh-CN" altLang="en-US" b="1" dirty="0" smtClean="0">
              <a:solidFill>
                <a:schemeClr val="tx1"/>
              </a:solidFill>
              <a:latin typeface="SimHei" charset="-122"/>
              <a:ea typeface="SimHei" charset="-122"/>
              <a:cs typeface="SimHei" charset="-122"/>
            </a:rPr>
            <a:t>中孕期血清学筛查</a:t>
          </a:r>
          <a:endParaRPr lang="zh-CN" altLang="en-US" b="1" dirty="0">
            <a:solidFill>
              <a:schemeClr val="tx1"/>
            </a:solidFill>
            <a:latin typeface="SimHei" charset="-122"/>
            <a:ea typeface="SimHei" charset="-122"/>
            <a:cs typeface="SimHei" charset="-122"/>
          </a:endParaRPr>
        </a:p>
      </dgm:t>
    </dgm:pt>
    <dgm:pt modelId="{EA859506-734D-42DD-B29D-201AE83BE594}" type="parTrans" cxnId="{69DFC2DF-A07B-4F47-BDFB-C7F9D4B88B73}">
      <dgm:prSet/>
      <dgm:spPr/>
      <dgm:t>
        <a:bodyPr/>
        <a:lstStyle/>
        <a:p>
          <a:endParaRPr lang="zh-CN" altLang="en-US"/>
        </a:p>
      </dgm:t>
    </dgm:pt>
    <dgm:pt modelId="{4B3F8BAD-FA7E-46CB-8459-9495AB2671EE}" type="sibTrans" cxnId="{69DFC2DF-A07B-4F47-BDFB-C7F9D4B88B73}">
      <dgm:prSet/>
      <dgm:spPr/>
      <dgm:t>
        <a:bodyPr/>
        <a:lstStyle/>
        <a:p>
          <a:endParaRPr lang="zh-CN" altLang="en-US"/>
        </a:p>
      </dgm:t>
    </dgm:pt>
    <dgm:pt modelId="{4135B254-31FF-4353-9F98-15BB4E21B52A}">
      <dgm:prSet/>
      <dgm:spPr/>
      <dgm:t>
        <a:bodyPr/>
        <a:lstStyle/>
        <a:p>
          <a:r>
            <a:rPr lang="zh-CN" altLang="en-US" b="1" dirty="0" smtClean="0">
              <a:solidFill>
                <a:schemeClr val="bg2">
                  <a:lumMod val="25000"/>
                </a:schemeClr>
              </a:solidFill>
              <a:latin typeface="SimHei" charset="-122"/>
              <a:ea typeface="SimHei" charset="-122"/>
              <a:cs typeface="SimHei" charset="-122"/>
            </a:rPr>
            <a:t>早中孕期的联合筛查</a:t>
          </a:r>
          <a:endParaRPr lang="zh-CN" altLang="en-US" b="1" dirty="0">
            <a:solidFill>
              <a:schemeClr val="bg2">
                <a:lumMod val="25000"/>
              </a:schemeClr>
            </a:solidFill>
            <a:latin typeface="SimHei" charset="-122"/>
            <a:ea typeface="SimHei" charset="-122"/>
            <a:cs typeface="SimHei" charset="-122"/>
          </a:endParaRPr>
        </a:p>
      </dgm:t>
    </dgm:pt>
    <dgm:pt modelId="{9D197E7C-D48E-464E-BA15-0D01986FE2E3}" type="parTrans" cxnId="{4F8D89FC-3509-437D-BCAE-915464D2C0C2}">
      <dgm:prSet/>
      <dgm:spPr/>
      <dgm:t>
        <a:bodyPr/>
        <a:lstStyle/>
        <a:p>
          <a:endParaRPr lang="zh-CN" altLang="en-US"/>
        </a:p>
      </dgm:t>
    </dgm:pt>
    <dgm:pt modelId="{F19AFCCE-6B7F-4748-B92A-E3E031188D09}" type="sibTrans" cxnId="{4F8D89FC-3509-437D-BCAE-915464D2C0C2}">
      <dgm:prSet/>
      <dgm:spPr/>
      <dgm:t>
        <a:bodyPr/>
        <a:lstStyle/>
        <a:p>
          <a:endParaRPr lang="zh-CN" altLang="en-US"/>
        </a:p>
      </dgm:t>
    </dgm:pt>
    <dgm:pt modelId="{FA287FA4-D519-1D43-B0AC-329F95D829E9}">
      <dgm:prSet/>
      <dgm:spPr/>
      <dgm:t>
        <a:bodyPr/>
        <a:lstStyle/>
        <a:p>
          <a:r>
            <a:rPr lang="zh-CN" altLang="en-US" b="1" dirty="0" smtClean="0">
              <a:solidFill>
                <a:schemeClr val="bg1"/>
              </a:solidFill>
              <a:latin typeface="SimHei" charset="-122"/>
              <a:ea typeface="SimHei" charset="-122"/>
              <a:cs typeface="SimHei" charset="-122"/>
            </a:rPr>
            <a:t>胎儿游离</a:t>
          </a:r>
          <a:r>
            <a:rPr lang="en-US" altLang="zh-CN" b="1" dirty="0" smtClean="0">
              <a:solidFill>
                <a:schemeClr val="bg1"/>
              </a:solidFill>
              <a:latin typeface="SimHei" charset="-122"/>
              <a:ea typeface="SimHei" charset="-122"/>
              <a:cs typeface="SimHei" charset="-122"/>
            </a:rPr>
            <a:t>DNA</a:t>
          </a:r>
          <a:r>
            <a:rPr lang="zh-CN" altLang="en-US" b="1" dirty="0" smtClean="0">
              <a:solidFill>
                <a:schemeClr val="bg1"/>
              </a:solidFill>
              <a:latin typeface="SimHei" charset="-122"/>
              <a:ea typeface="SimHei" charset="-122"/>
              <a:cs typeface="SimHei" charset="-122"/>
            </a:rPr>
            <a:t>的检测用于产前筛</a:t>
          </a:r>
          <a:r>
            <a:rPr lang="zh-CN" altLang="en-US" b="1" dirty="0" smtClean="0">
              <a:solidFill>
                <a:schemeClr val="bg1"/>
              </a:solidFill>
            </a:rPr>
            <a:t>查</a:t>
          </a:r>
          <a:endParaRPr lang="zh-CN" altLang="en-US" b="1" dirty="0">
            <a:solidFill>
              <a:schemeClr val="bg1"/>
            </a:solidFill>
          </a:endParaRPr>
        </a:p>
      </dgm:t>
    </dgm:pt>
    <dgm:pt modelId="{7C297D08-5FEB-1341-876A-667F21A6ED1A}" type="parTrans" cxnId="{288B6B8A-B32C-EE4C-ACE2-F8EF82DDE907}">
      <dgm:prSet/>
      <dgm:spPr/>
      <dgm:t>
        <a:bodyPr/>
        <a:lstStyle/>
        <a:p>
          <a:endParaRPr lang="zh-CN" altLang="en-US"/>
        </a:p>
      </dgm:t>
    </dgm:pt>
    <dgm:pt modelId="{95AAC9CA-C6CE-DB45-A8C8-77813F9D6514}" type="sibTrans" cxnId="{288B6B8A-B32C-EE4C-ACE2-F8EF82DDE907}">
      <dgm:prSet/>
      <dgm:spPr/>
      <dgm:t>
        <a:bodyPr/>
        <a:lstStyle/>
        <a:p>
          <a:endParaRPr lang="zh-CN" altLang="en-US"/>
        </a:p>
      </dgm:t>
    </dgm:pt>
    <dgm:pt modelId="{F72C2DE2-888E-4A84-9F8B-E6D06ECF4D77}" type="pres">
      <dgm:prSet presAssocID="{752323D8-906B-4808-BD35-BC86C895CA7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F077EC3-D30F-46B1-BA57-59332288398C}" type="pres">
      <dgm:prSet presAssocID="{752323D8-906B-4808-BD35-BC86C895CA79}" presName="dummyMaxCanvas" presStyleCnt="0">
        <dgm:presLayoutVars/>
      </dgm:prSet>
      <dgm:spPr/>
    </dgm:pt>
    <dgm:pt modelId="{663AC51B-876E-1A4F-8B16-D51FCA8AE27C}" type="pres">
      <dgm:prSet presAssocID="{752323D8-906B-4808-BD35-BC86C895CA79}" presName="FiveNodes_1" presStyleLbl="node1" presStyleIdx="0" presStyleCnt="5" custLinFactNeighborX="-2413" custLinFactNeighborY="-897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F7BCD76-81A0-2C43-A49D-7A647DBD5632}" type="pres">
      <dgm:prSet presAssocID="{752323D8-906B-4808-BD35-BC86C895CA79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8CA834-DBCC-C94A-83E5-0B1B0DFF815D}" type="pres">
      <dgm:prSet presAssocID="{752323D8-906B-4808-BD35-BC86C895CA79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55FD045-467D-4948-8505-98036426C5A0}" type="pres">
      <dgm:prSet presAssocID="{752323D8-906B-4808-BD35-BC86C895CA79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ABBDD1-10B8-5142-8E5B-50C7D56C2C0A}" type="pres">
      <dgm:prSet presAssocID="{752323D8-906B-4808-BD35-BC86C895CA79}" presName="FiveNodes_5" presStyleLbl="node1" presStyleIdx="4" presStyleCnt="5" custScaleX="10182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B1A36C3-6B5D-C94F-865F-5FBC966BF4EE}" type="pres">
      <dgm:prSet presAssocID="{752323D8-906B-4808-BD35-BC86C895CA79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AA008E2-F71E-184A-AD42-3AEC5ECE27A2}" type="pres">
      <dgm:prSet presAssocID="{752323D8-906B-4808-BD35-BC86C895CA79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A62C672-FF10-F446-ACCE-16B52E19AFAC}" type="pres">
      <dgm:prSet presAssocID="{752323D8-906B-4808-BD35-BC86C895CA79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26B161B-8DB3-4B45-BA5F-7607AD187791}" type="pres">
      <dgm:prSet presAssocID="{752323D8-906B-4808-BD35-BC86C895CA79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39B96CA-1C79-A149-A3A2-6ED8BC5BB8DF}" type="pres">
      <dgm:prSet presAssocID="{752323D8-906B-4808-BD35-BC86C895CA79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5DEF03B-0CBF-7F42-ABD7-81BC3C5D43A3}" type="pres">
      <dgm:prSet presAssocID="{752323D8-906B-4808-BD35-BC86C895CA79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8306525-43A1-CD46-9FA3-71A7A276DF0A}" type="pres">
      <dgm:prSet presAssocID="{752323D8-906B-4808-BD35-BC86C895CA79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3B7CADE-DF5C-9C4A-B00B-471ED1DFD573}" type="pres">
      <dgm:prSet presAssocID="{752323D8-906B-4808-BD35-BC86C895CA79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BA5255-DAC7-EE4A-925C-C27761C3E97B}" type="pres">
      <dgm:prSet presAssocID="{752323D8-906B-4808-BD35-BC86C895CA79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6617915-7CB0-8B44-9F5B-88F847086D65}" type="presOf" srcId="{4B3F8BAD-FA7E-46CB-8459-9495AB2671EE}" destId="{3AA008E2-F71E-184A-AD42-3AEC5ECE27A2}" srcOrd="0" destOrd="0" presId="urn:microsoft.com/office/officeart/2005/8/layout/vProcess5"/>
    <dgm:cxn modelId="{A3AF67A5-BA0D-3C42-BD35-CC83A2D70C7C}" type="presOf" srcId="{752323D8-906B-4808-BD35-BC86C895CA79}" destId="{F72C2DE2-888E-4A84-9F8B-E6D06ECF4D77}" srcOrd="0" destOrd="0" presId="urn:microsoft.com/office/officeart/2005/8/layout/vProcess5"/>
    <dgm:cxn modelId="{4C1C59FC-2B67-7B4C-979E-43E5AB1599A8}" type="presOf" srcId="{056D5C5E-08BE-497A-AAE5-F69B58E5FD55}" destId="{68306525-43A1-CD46-9FA3-71A7A276DF0A}" srcOrd="1" destOrd="0" presId="urn:microsoft.com/office/officeart/2005/8/layout/vProcess5"/>
    <dgm:cxn modelId="{790D3553-4A9B-43DA-9086-7911C2F333FB}" srcId="{752323D8-906B-4808-BD35-BC86C895CA79}" destId="{056D5C5E-08BE-497A-AAE5-F69B58E5FD55}" srcOrd="2" destOrd="0" parTransId="{04517F5C-4F0C-4671-8028-B0A667CD6751}" sibTransId="{6F011902-2EEE-464D-BC34-691BEFB21896}"/>
    <dgm:cxn modelId="{C7A371ED-95FA-6040-985E-28FD2F3EF313}" type="presOf" srcId="{056D5C5E-08BE-497A-AAE5-F69B58E5FD55}" destId="{BA8CA834-DBCC-C94A-83E5-0B1B0DFF815D}" srcOrd="0" destOrd="0" presId="urn:microsoft.com/office/officeart/2005/8/layout/vProcess5"/>
    <dgm:cxn modelId="{CEB62AC3-CA9C-8549-8DC9-C74A2DAFB642}" type="presOf" srcId="{4135B254-31FF-4353-9F98-15BB4E21B52A}" destId="{F3B7CADE-DF5C-9C4A-B00B-471ED1DFD573}" srcOrd="1" destOrd="0" presId="urn:microsoft.com/office/officeart/2005/8/layout/vProcess5"/>
    <dgm:cxn modelId="{1BBF4A14-6AF5-1349-8BFE-327CF702C1DD}" type="presOf" srcId="{7E0B474B-5F9D-413C-B422-54A9ED418ED7}" destId="{75DEF03B-0CBF-7F42-ABD7-81BC3C5D43A3}" srcOrd="1" destOrd="0" presId="urn:microsoft.com/office/officeart/2005/8/layout/vProcess5"/>
    <dgm:cxn modelId="{4F8D89FC-3509-437D-BCAE-915464D2C0C2}" srcId="{752323D8-906B-4808-BD35-BC86C895CA79}" destId="{4135B254-31FF-4353-9F98-15BB4E21B52A}" srcOrd="3" destOrd="0" parTransId="{9D197E7C-D48E-464E-BA15-0D01986FE2E3}" sibTransId="{F19AFCCE-6B7F-4748-B92A-E3E031188D09}"/>
    <dgm:cxn modelId="{4DE85FA6-8E43-4333-B5E4-53D7F6D02327}" srcId="{752323D8-906B-4808-BD35-BC86C895CA79}" destId="{7C0BFC82-AB2B-4A22-A8C0-F8388C9F7CFF}" srcOrd="0" destOrd="0" parTransId="{72A586F9-DF2F-4A28-A5A0-E471B5808DD0}" sibTransId="{F0DEE6D4-89C5-451E-A3FD-C3AAB6E72E61}"/>
    <dgm:cxn modelId="{7537F861-CA80-354B-B7CB-D2FF17D757E7}" type="presOf" srcId="{F19AFCCE-6B7F-4748-B92A-E3E031188D09}" destId="{426B161B-8DB3-4B45-BA5F-7607AD187791}" srcOrd="0" destOrd="0" presId="urn:microsoft.com/office/officeart/2005/8/layout/vProcess5"/>
    <dgm:cxn modelId="{539E0D9E-E24F-0348-916D-28D57A35CE95}" type="presOf" srcId="{7E0B474B-5F9D-413C-B422-54A9ED418ED7}" destId="{DF7BCD76-81A0-2C43-A49D-7A647DBD5632}" srcOrd="0" destOrd="0" presId="urn:microsoft.com/office/officeart/2005/8/layout/vProcess5"/>
    <dgm:cxn modelId="{F194629D-B7FF-8542-9C7D-F9AD6C5E46C4}" type="presOf" srcId="{FA287FA4-D519-1D43-B0AC-329F95D829E9}" destId="{A1BA5255-DAC7-EE4A-925C-C27761C3E97B}" srcOrd="1" destOrd="0" presId="urn:microsoft.com/office/officeart/2005/8/layout/vProcess5"/>
    <dgm:cxn modelId="{AC1DC12F-1370-B040-BF46-CDA93C4144C8}" type="presOf" srcId="{4135B254-31FF-4353-9F98-15BB4E21B52A}" destId="{855FD045-467D-4948-8505-98036426C5A0}" srcOrd="0" destOrd="0" presId="urn:microsoft.com/office/officeart/2005/8/layout/vProcess5"/>
    <dgm:cxn modelId="{A40CC235-9673-934F-831F-BBC21737D5C6}" type="presOf" srcId="{6F011902-2EEE-464D-BC34-691BEFB21896}" destId="{7A62C672-FF10-F446-ACCE-16B52E19AFAC}" srcOrd="0" destOrd="0" presId="urn:microsoft.com/office/officeart/2005/8/layout/vProcess5"/>
    <dgm:cxn modelId="{288B6B8A-B32C-EE4C-ACE2-F8EF82DDE907}" srcId="{752323D8-906B-4808-BD35-BC86C895CA79}" destId="{FA287FA4-D519-1D43-B0AC-329F95D829E9}" srcOrd="4" destOrd="0" parTransId="{7C297D08-5FEB-1341-876A-667F21A6ED1A}" sibTransId="{95AAC9CA-C6CE-DB45-A8C8-77813F9D6514}"/>
    <dgm:cxn modelId="{B3B2BCC4-4B19-294C-948D-516AF81CA5DD}" type="presOf" srcId="{7C0BFC82-AB2B-4A22-A8C0-F8388C9F7CFF}" destId="{663AC51B-876E-1A4F-8B16-D51FCA8AE27C}" srcOrd="0" destOrd="0" presId="urn:microsoft.com/office/officeart/2005/8/layout/vProcess5"/>
    <dgm:cxn modelId="{C804C678-C669-DB4C-BF53-3AF95E80CF88}" type="presOf" srcId="{FA287FA4-D519-1D43-B0AC-329F95D829E9}" destId="{EBABBDD1-10B8-5142-8E5B-50C7D56C2C0A}" srcOrd="0" destOrd="0" presId="urn:microsoft.com/office/officeart/2005/8/layout/vProcess5"/>
    <dgm:cxn modelId="{69DFC2DF-A07B-4F47-BDFB-C7F9D4B88B73}" srcId="{752323D8-906B-4808-BD35-BC86C895CA79}" destId="{7E0B474B-5F9D-413C-B422-54A9ED418ED7}" srcOrd="1" destOrd="0" parTransId="{EA859506-734D-42DD-B29D-201AE83BE594}" sibTransId="{4B3F8BAD-FA7E-46CB-8459-9495AB2671EE}"/>
    <dgm:cxn modelId="{9FD7FF53-D0CE-F842-B533-E541AE1FCCF9}" type="presOf" srcId="{7C0BFC82-AB2B-4A22-A8C0-F8388C9F7CFF}" destId="{239B96CA-1C79-A149-A3A2-6ED8BC5BB8DF}" srcOrd="1" destOrd="0" presId="urn:microsoft.com/office/officeart/2005/8/layout/vProcess5"/>
    <dgm:cxn modelId="{2AA250F4-BBA1-AE4A-BED6-C40C6361B99D}" type="presOf" srcId="{F0DEE6D4-89C5-451E-A3FD-C3AAB6E72E61}" destId="{9B1A36C3-6B5D-C94F-865F-5FBC966BF4EE}" srcOrd="0" destOrd="0" presId="urn:microsoft.com/office/officeart/2005/8/layout/vProcess5"/>
    <dgm:cxn modelId="{1C5D18BF-D39B-5543-9122-9A5EC7886B0A}" type="presParOf" srcId="{F72C2DE2-888E-4A84-9F8B-E6D06ECF4D77}" destId="{0F077EC3-D30F-46B1-BA57-59332288398C}" srcOrd="0" destOrd="0" presId="urn:microsoft.com/office/officeart/2005/8/layout/vProcess5"/>
    <dgm:cxn modelId="{527897EC-7622-CD48-8028-5A5E13DB466F}" type="presParOf" srcId="{F72C2DE2-888E-4A84-9F8B-E6D06ECF4D77}" destId="{663AC51B-876E-1A4F-8B16-D51FCA8AE27C}" srcOrd="1" destOrd="0" presId="urn:microsoft.com/office/officeart/2005/8/layout/vProcess5"/>
    <dgm:cxn modelId="{D2E7618F-82EB-0E4E-AD19-8E740C6B722A}" type="presParOf" srcId="{F72C2DE2-888E-4A84-9F8B-E6D06ECF4D77}" destId="{DF7BCD76-81A0-2C43-A49D-7A647DBD5632}" srcOrd="2" destOrd="0" presId="urn:microsoft.com/office/officeart/2005/8/layout/vProcess5"/>
    <dgm:cxn modelId="{2A7635EE-0E45-1148-BCBE-7C7F78950BCA}" type="presParOf" srcId="{F72C2DE2-888E-4A84-9F8B-E6D06ECF4D77}" destId="{BA8CA834-DBCC-C94A-83E5-0B1B0DFF815D}" srcOrd="3" destOrd="0" presId="urn:microsoft.com/office/officeart/2005/8/layout/vProcess5"/>
    <dgm:cxn modelId="{098FCDE2-3BE4-F747-973E-7559ECB30134}" type="presParOf" srcId="{F72C2DE2-888E-4A84-9F8B-E6D06ECF4D77}" destId="{855FD045-467D-4948-8505-98036426C5A0}" srcOrd="4" destOrd="0" presId="urn:microsoft.com/office/officeart/2005/8/layout/vProcess5"/>
    <dgm:cxn modelId="{F122C2A5-86D5-5D4A-B8A4-327BC8027B81}" type="presParOf" srcId="{F72C2DE2-888E-4A84-9F8B-E6D06ECF4D77}" destId="{EBABBDD1-10B8-5142-8E5B-50C7D56C2C0A}" srcOrd="5" destOrd="0" presId="urn:microsoft.com/office/officeart/2005/8/layout/vProcess5"/>
    <dgm:cxn modelId="{11698786-73EB-704C-8D1E-DA445B3DA33D}" type="presParOf" srcId="{F72C2DE2-888E-4A84-9F8B-E6D06ECF4D77}" destId="{9B1A36C3-6B5D-C94F-865F-5FBC966BF4EE}" srcOrd="6" destOrd="0" presId="urn:microsoft.com/office/officeart/2005/8/layout/vProcess5"/>
    <dgm:cxn modelId="{8278AF3E-EE50-094A-9DFA-D0263D36F4CB}" type="presParOf" srcId="{F72C2DE2-888E-4A84-9F8B-E6D06ECF4D77}" destId="{3AA008E2-F71E-184A-AD42-3AEC5ECE27A2}" srcOrd="7" destOrd="0" presId="urn:microsoft.com/office/officeart/2005/8/layout/vProcess5"/>
    <dgm:cxn modelId="{3BACB2CD-E0D9-5342-AFC7-0D6C934F3199}" type="presParOf" srcId="{F72C2DE2-888E-4A84-9F8B-E6D06ECF4D77}" destId="{7A62C672-FF10-F446-ACCE-16B52E19AFAC}" srcOrd="8" destOrd="0" presId="urn:microsoft.com/office/officeart/2005/8/layout/vProcess5"/>
    <dgm:cxn modelId="{95D5B191-B1EA-E04A-9697-163EAFEB83E4}" type="presParOf" srcId="{F72C2DE2-888E-4A84-9F8B-E6D06ECF4D77}" destId="{426B161B-8DB3-4B45-BA5F-7607AD187791}" srcOrd="9" destOrd="0" presId="urn:microsoft.com/office/officeart/2005/8/layout/vProcess5"/>
    <dgm:cxn modelId="{7AA1F0EE-CE15-C44A-B03D-D6D7F8BEA99E}" type="presParOf" srcId="{F72C2DE2-888E-4A84-9F8B-E6D06ECF4D77}" destId="{239B96CA-1C79-A149-A3A2-6ED8BC5BB8DF}" srcOrd="10" destOrd="0" presId="urn:microsoft.com/office/officeart/2005/8/layout/vProcess5"/>
    <dgm:cxn modelId="{0FFA3572-E609-0843-8C97-B8A5778459E4}" type="presParOf" srcId="{F72C2DE2-888E-4A84-9F8B-E6D06ECF4D77}" destId="{75DEF03B-0CBF-7F42-ABD7-81BC3C5D43A3}" srcOrd="11" destOrd="0" presId="urn:microsoft.com/office/officeart/2005/8/layout/vProcess5"/>
    <dgm:cxn modelId="{A6F29D0F-A953-F04A-86F4-4678E935D655}" type="presParOf" srcId="{F72C2DE2-888E-4A84-9F8B-E6D06ECF4D77}" destId="{68306525-43A1-CD46-9FA3-71A7A276DF0A}" srcOrd="12" destOrd="0" presId="urn:microsoft.com/office/officeart/2005/8/layout/vProcess5"/>
    <dgm:cxn modelId="{95B4AC95-7A71-854D-A243-CE2BE89F0CF1}" type="presParOf" srcId="{F72C2DE2-888E-4A84-9F8B-E6D06ECF4D77}" destId="{F3B7CADE-DF5C-9C4A-B00B-471ED1DFD573}" srcOrd="13" destOrd="0" presId="urn:microsoft.com/office/officeart/2005/8/layout/vProcess5"/>
    <dgm:cxn modelId="{18649631-9174-D04D-BA14-B08F46A18F5A}" type="presParOf" srcId="{F72C2DE2-888E-4A84-9F8B-E6D06ECF4D77}" destId="{A1BA5255-DAC7-EE4A-925C-C27761C3E97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AC51B-876E-1A4F-8B16-D51FCA8AE27C}">
      <dsp:nvSpPr>
        <dsp:cNvPr id="0" name=""/>
        <dsp:cNvSpPr/>
      </dsp:nvSpPr>
      <dsp:spPr>
        <a:xfrm>
          <a:off x="-24745" y="0"/>
          <a:ext cx="5414850" cy="85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300" b="1" kern="1200" dirty="0" smtClean="0">
              <a:solidFill>
                <a:schemeClr val="tx1"/>
              </a:solidFill>
              <a:latin typeface="SimHei" charset="-122"/>
              <a:ea typeface="SimHei" charset="-122"/>
              <a:cs typeface="SimHei" charset="-122"/>
            </a:rPr>
            <a:t>以年龄为指标的筛查</a:t>
          </a:r>
          <a:endParaRPr lang="zh-CN" altLang="en-US" sz="2300" b="1" kern="1200" dirty="0">
            <a:solidFill>
              <a:schemeClr val="tx1"/>
            </a:solidFill>
            <a:latin typeface="SimHei" charset="-122"/>
            <a:ea typeface="SimHei" charset="-122"/>
            <a:cs typeface="SimHei" charset="-122"/>
          </a:endParaRPr>
        </a:p>
      </dsp:txBody>
      <dsp:txXfrm>
        <a:off x="247" y="24992"/>
        <a:ext cx="4394237" cy="803316"/>
      </dsp:txXfrm>
    </dsp:sp>
    <dsp:sp modelId="{DF7BCD76-81A0-2C43-A49D-7A647DBD5632}">
      <dsp:nvSpPr>
        <dsp:cNvPr id="0" name=""/>
        <dsp:cNvSpPr/>
      </dsp:nvSpPr>
      <dsp:spPr>
        <a:xfrm>
          <a:off x="379609" y="971814"/>
          <a:ext cx="5414850" cy="85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300" b="1" kern="1200" dirty="0" smtClean="0">
              <a:solidFill>
                <a:schemeClr val="tx1"/>
              </a:solidFill>
              <a:latin typeface="SimHei" charset="-122"/>
              <a:ea typeface="SimHei" charset="-122"/>
              <a:cs typeface="SimHei" charset="-122"/>
            </a:rPr>
            <a:t>中孕期血清学筛查</a:t>
          </a:r>
          <a:endParaRPr lang="zh-CN" altLang="en-US" sz="2300" b="1" kern="1200" dirty="0">
            <a:solidFill>
              <a:schemeClr val="tx1"/>
            </a:solidFill>
            <a:latin typeface="SimHei" charset="-122"/>
            <a:ea typeface="SimHei" charset="-122"/>
            <a:cs typeface="SimHei" charset="-122"/>
          </a:endParaRPr>
        </a:p>
      </dsp:txBody>
      <dsp:txXfrm>
        <a:off x="404601" y="996806"/>
        <a:ext cx="4405865" cy="803316"/>
      </dsp:txXfrm>
    </dsp:sp>
    <dsp:sp modelId="{BA8CA834-DBCC-C94A-83E5-0B1B0DFF815D}">
      <dsp:nvSpPr>
        <dsp:cNvPr id="0" name=""/>
        <dsp:cNvSpPr/>
      </dsp:nvSpPr>
      <dsp:spPr>
        <a:xfrm>
          <a:off x="783965" y="1943628"/>
          <a:ext cx="5414850" cy="85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300" b="1" kern="1200" dirty="0" smtClean="0">
              <a:solidFill>
                <a:srgbClr val="002060"/>
              </a:solidFill>
              <a:latin typeface="SimHei" charset="-122"/>
              <a:ea typeface="SimHei" charset="-122"/>
              <a:cs typeface="SimHei" charset="-122"/>
            </a:rPr>
            <a:t>早孕期超声及血清学产前筛查</a:t>
          </a:r>
          <a:endParaRPr lang="zh-CN" altLang="en-US" sz="2300" b="1" kern="1200" dirty="0">
            <a:solidFill>
              <a:srgbClr val="002060"/>
            </a:solidFill>
            <a:latin typeface="SimHei" charset="-122"/>
            <a:ea typeface="SimHei" charset="-122"/>
            <a:cs typeface="SimHei" charset="-122"/>
          </a:endParaRPr>
        </a:p>
      </dsp:txBody>
      <dsp:txXfrm>
        <a:off x="808957" y="1968620"/>
        <a:ext cx="4405865" cy="803316"/>
      </dsp:txXfrm>
    </dsp:sp>
    <dsp:sp modelId="{855FD045-467D-4948-8505-98036426C5A0}">
      <dsp:nvSpPr>
        <dsp:cNvPr id="0" name=""/>
        <dsp:cNvSpPr/>
      </dsp:nvSpPr>
      <dsp:spPr>
        <a:xfrm>
          <a:off x="1188321" y="2915443"/>
          <a:ext cx="5414850" cy="85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300" b="1" kern="1200" dirty="0" smtClean="0">
              <a:solidFill>
                <a:schemeClr val="bg2">
                  <a:lumMod val="25000"/>
                </a:schemeClr>
              </a:solidFill>
              <a:latin typeface="SimHei" charset="-122"/>
              <a:ea typeface="SimHei" charset="-122"/>
              <a:cs typeface="SimHei" charset="-122"/>
            </a:rPr>
            <a:t>早中孕期的联合筛查</a:t>
          </a:r>
          <a:endParaRPr lang="zh-CN" altLang="en-US" sz="2300" b="1" kern="1200" dirty="0">
            <a:solidFill>
              <a:schemeClr val="bg2">
                <a:lumMod val="25000"/>
              </a:schemeClr>
            </a:solidFill>
            <a:latin typeface="SimHei" charset="-122"/>
            <a:ea typeface="SimHei" charset="-122"/>
            <a:cs typeface="SimHei" charset="-122"/>
          </a:endParaRPr>
        </a:p>
      </dsp:txBody>
      <dsp:txXfrm>
        <a:off x="1213313" y="2940435"/>
        <a:ext cx="4405865" cy="803316"/>
      </dsp:txXfrm>
    </dsp:sp>
    <dsp:sp modelId="{EBABBDD1-10B8-5142-8E5B-50C7D56C2C0A}">
      <dsp:nvSpPr>
        <dsp:cNvPr id="0" name=""/>
        <dsp:cNvSpPr/>
      </dsp:nvSpPr>
      <dsp:spPr>
        <a:xfrm>
          <a:off x="1543185" y="3887257"/>
          <a:ext cx="5513834" cy="853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300" b="1" kern="1200" dirty="0" smtClean="0">
              <a:solidFill>
                <a:schemeClr val="bg1"/>
              </a:solidFill>
              <a:latin typeface="SimHei" charset="-122"/>
              <a:ea typeface="SimHei" charset="-122"/>
              <a:cs typeface="SimHei" charset="-122"/>
            </a:rPr>
            <a:t>胎儿游离</a:t>
          </a:r>
          <a:r>
            <a:rPr lang="en-US" altLang="zh-CN" sz="2300" b="1" kern="1200" dirty="0" smtClean="0">
              <a:solidFill>
                <a:schemeClr val="bg1"/>
              </a:solidFill>
              <a:latin typeface="SimHei" charset="-122"/>
              <a:ea typeface="SimHei" charset="-122"/>
              <a:cs typeface="SimHei" charset="-122"/>
            </a:rPr>
            <a:t>DNA</a:t>
          </a:r>
          <a:r>
            <a:rPr lang="zh-CN" altLang="en-US" sz="2300" b="1" kern="1200" dirty="0" smtClean="0">
              <a:solidFill>
                <a:schemeClr val="bg1"/>
              </a:solidFill>
              <a:latin typeface="SimHei" charset="-122"/>
              <a:ea typeface="SimHei" charset="-122"/>
              <a:cs typeface="SimHei" charset="-122"/>
            </a:rPr>
            <a:t>的检测用于产前筛</a:t>
          </a:r>
          <a:r>
            <a:rPr lang="zh-CN" altLang="en-US" sz="2300" b="1" kern="1200" dirty="0" smtClean="0">
              <a:solidFill>
                <a:schemeClr val="bg1"/>
              </a:solidFill>
            </a:rPr>
            <a:t>查</a:t>
          </a:r>
          <a:endParaRPr lang="zh-CN" altLang="en-US" sz="2300" b="1" kern="1200" dirty="0">
            <a:solidFill>
              <a:schemeClr val="bg1"/>
            </a:solidFill>
          </a:endParaRPr>
        </a:p>
      </dsp:txBody>
      <dsp:txXfrm>
        <a:off x="1568177" y="3912249"/>
        <a:ext cx="4487318" cy="803316"/>
      </dsp:txXfrm>
    </dsp:sp>
    <dsp:sp modelId="{9B1A36C3-6B5D-C94F-865F-5FBC966BF4EE}">
      <dsp:nvSpPr>
        <dsp:cNvPr id="0" name=""/>
        <dsp:cNvSpPr/>
      </dsp:nvSpPr>
      <dsp:spPr>
        <a:xfrm>
          <a:off x="4835459" y="623383"/>
          <a:ext cx="554645" cy="5546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/>
        </a:p>
      </dsp:txBody>
      <dsp:txXfrm>
        <a:off x="4960254" y="623383"/>
        <a:ext cx="305055" cy="417370"/>
      </dsp:txXfrm>
    </dsp:sp>
    <dsp:sp modelId="{3AA008E2-F71E-184A-AD42-3AEC5ECE27A2}">
      <dsp:nvSpPr>
        <dsp:cNvPr id="0" name=""/>
        <dsp:cNvSpPr/>
      </dsp:nvSpPr>
      <dsp:spPr>
        <a:xfrm>
          <a:off x="5239815" y="1595197"/>
          <a:ext cx="554645" cy="5546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3837972"/>
            <a:satOff val="-20420"/>
            <a:lumOff val="-1163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3837972"/>
              <a:satOff val="-20420"/>
              <a:lumOff val="-116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/>
        </a:p>
      </dsp:txBody>
      <dsp:txXfrm>
        <a:off x="5364610" y="1595197"/>
        <a:ext cx="305055" cy="417370"/>
      </dsp:txXfrm>
    </dsp:sp>
    <dsp:sp modelId="{7A62C672-FF10-F446-ACCE-16B52E19AFAC}">
      <dsp:nvSpPr>
        <dsp:cNvPr id="0" name=""/>
        <dsp:cNvSpPr/>
      </dsp:nvSpPr>
      <dsp:spPr>
        <a:xfrm>
          <a:off x="5644171" y="2552790"/>
          <a:ext cx="554645" cy="5546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7675944"/>
            <a:satOff val="-40841"/>
            <a:lumOff val="-2327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7675944"/>
              <a:satOff val="-40841"/>
              <a:lumOff val="-232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/>
        </a:p>
      </dsp:txBody>
      <dsp:txXfrm>
        <a:off x="5768966" y="2552790"/>
        <a:ext cx="305055" cy="417370"/>
      </dsp:txXfrm>
    </dsp:sp>
    <dsp:sp modelId="{426B161B-8DB3-4B45-BA5F-7607AD187791}">
      <dsp:nvSpPr>
        <dsp:cNvPr id="0" name=""/>
        <dsp:cNvSpPr/>
      </dsp:nvSpPr>
      <dsp:spPr>
        <a:xfrm>
          <a:off x="6048527" y="3534085"/>
          <a:ext cx="554645" cy="5546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1513915"/>
            <a:satOff val="-61261"/>
            <a:lumOff val="-349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5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/>
        </a:p>
      </dsp:txBody>
      <dsp:txXfrm>
        <a:off x="6173322" y="3534085"/>
        <a:ext cx="305055" cy="417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C81EE-510D-5241-BE7E-1910A43B8110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AA5F8-D70E-B84F-86B2-7BFD0B8C560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874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>
                <a:latin typeface="Calibri" charset="0"/>
              </a:rPr>
              <a:t>首例母体性染色体非整倍体（</a:t>
            </a:r>
            <a:r>
              <a:rPr lang="en-US" altLang="zh-CN">
                <a:latin typeface="Calibri" charset="0"/>
              </a:rPr>
              <a:t>sex chromo·some aneuploidy, SCA</a:t>
            </a:r>
            <a:r>
              <a:rPr lang="zh-CN" altLang="en-US">
                <a:latin typeface="Calibri" charset="0"/>
              </a:rPr>
              <a:t>）的个案报告是发生在一位</a:t>
            </a:r>
            <a:r>
              <a:rPr lang="en-US" altLang="zh-CN">
                <a:latin typeface="Calibri" charset="0"/>
              </a:rPr>
              <a:t>25</a:t>
            </a:r>
            <a:r>
              <a:rPr lang="zh-CN" altLang="en-US">
                <a:latin typeface="Calibri" charset="0"/>
              </a:rPr>
              <a:t>岁的正常孕妇，她的</a:t>
            </a:r>
            <a:r>
              <a:rPr lang="en-US" altLang="zh-CN">
                <a:latin typeface="Calibri" charset="0"/>
              </a:rPr>
              <a:t>NIPT</a:t>
            </a:r>
            <a:r>
              <a:rPr lang="zh-CN" altLang="en-US">
                <a:latin typeface="Calibri" charset="0"/>
              </a:rPr>
              <a:t>结果提示为</a:t>
            </a:r>
            <a:r>
              <a:rPr lang="en-US" altLang="zh-CN">
                <a:latin typeface="Calibri" charset="0"/>
              </a:rPr>
              <a:t>X</a:t>
            </a:r>
            <a:r>
              <a:rPr lang="zh-CN" altLang="en-US">
                <a:latin typeface="Calibri" charset="0"/>
              </a:rPr>
              <a:t>染色体三体症［</a:t>
            </a:r>
            <a:r>
              <a:rPr lang="en-US" altLang="zh-CN">
                <a:latin typeface="Calibri" charset="0"/>
              </a:rPr>
              <a:t>21</a:t>
            </a:r>
            <a:r>
              <a:rPr lang="zh-CN" altLang="en-US">
                <a:latin typeface="Calibri" charset="0"/>
              </a:rPr>
              <a:t>］。进一步的羊水染色体核型分析则呈现正常的</a:t>
            </a:r>
            <a:r>
              <a:rPr lang="en-US" altLang="zh-CN">
                <a:latin typeface="Calibri" charset="0"/>
              </a:rPr>
              <a:t>46,XX</a:t>
            </a:r>
            <a:r>
              <a:rPr lang="zh-CN" altLang="en-US">
                <a:latin typeface="Calibri" charset="0"/>
              </a:rPr>
              <a:t>，出生后的新生儿也表现正常。进一步追踪孕妇血液染色体核型发现，孕妇本身为完全的</a:t>
            </a:r>
            <a:r>
              <a:rPr lang="en-US" altLang="zh-CN">
                <a:latin typeface="Calibri" charset="0"/>
              </a:rPr>
              <a:t>47,XXX</a:t>
            </a:r>
            <a:r>
              <a:rPr lang="zh-CN" altLang="en-US">
                <a:latin typeface="Calibri" charset="0"/>
              </a:rPr>
              <a:t>。这个例子说明性染色体的非整倍体在表现型上是相当多变的。</a:t>
            </a:r>
            <a:endParaRPr lang="en-US" altLang="zh-CN">
              <a:latin typeface="Calibri" charset="0"/>
            </a:endParaRPr>
          </a:p>
          <a:p>
            <a:endParaRPr kumimoji="0" lang="en-US" altLang="zh-CN">
              <a:latin typeface="Arial" charset="0"/>
            </a:endParaRPr>
          </a:p>
          <a:p>
            <a:r>
              <a:rPr kumimoji="0" lang="en-US" altLang="zh-CN">
                <a:latin typeface="Arial" charset="0"/>
              </a:rPr>
              <a:t>Lau, T. K., et al. (2013), </a:t>
            </a:r>
          </a:p>
          <a:p>
            <a:r>
              <a:rPr kumimoji="0" lang="en-US" altLang="zh-CN" b="1">
                <a:latin typeface="Arial" charset="0"/>
              </a:rPr>
              <a:t> Secondary findings from non-invasive prenatal testing for common fetal aneuploidies by whole genome sequencing as a clinical service. </a:t>
            </a:r>
          </a:p>
          <a:p>
            <a:r>
              <a:rPr kumimoji="0" lang="en-US" altLang="zh-CN" b="1">
                <a:latin typeface="Arial" charset="0"/>
              </a:rPr>
              <a:t> </a:t>
            </a:r>
            <a:r>
              <a:rPr kumimoji="0" lang="en-US" altLang="zh-CN">
                <a:latin typeface="Arial" charset="0"/>
              </a:rPr>
              <a:t>Prenat. Diagn., doi: 10.1002/pd.4076</a:t>
            </a:r>
          </a:p>
          <a:p>
            <a:endParaRPr lang="zh-CN" altLang="en-US">
              <a:latin typeface="Arial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9pPr>
          </a:lstStyle>
          <a:p>
            <a:pPr algn="ctr" defTabSz="584200" hangingPunct="0"/>
            <a:fld id="{083B0C54-FFE5-394D-8769-988CFD18E4A2}" type="slidenum">
              <a:rPr kumimoji="0" lang="zh-CN" altLang="en-US" sz="1800" kern="0">
                <a:solidFill>
                  <a:srgbClr val="000000"/>
                </a:solidFill>
                <a:sym typeface="Helvetica Light"/>
              </a:rPr>
              <a:pPr algn="ctr" defTabSz="584200" hangingPunct="0"/>
              <a:t>24</a:t>
            </a:fld>
            <a:endParaRPr kumimoji="0" lang="zh-CN" altLang="en-US" sz="1800" kern="0">
              <a:solidFill>
                <a:srgbClr val="000000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17888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84950" cy="37052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 dirty="0" smtClean="0"/>
              <a:t>文章 对于所有阳性样本数据引入母体</a:t>
            </a:r>
            <a:r>
              <a:rPr lang="en-US" altLang="en-US" b="1" dirty="0" smtClean="0">
                <a:ea typeface="宋体" panose="02010600030101010101" pitchFamily="2" charset="-122"/>
              </a:rPr>
              <a:t>CNV</a:t>
            </a:r>
            <a:r>
              <a:rPr lang="zh-CN" altLang="en-US" b="1" dirty="0" smtClean="0"/>
              <a:t>过滤系统再次进行分析，判断是否存在母源</a:t>
            </a:r>
            <a:r>
              <a:rPr lang="en-US" altLang="en-US" b="1" dirty="0" smtClean="0">
                <a:ea typeface="宋体" panose="02010600030101010101" pitchFamily="2" charset="-122"/>
              </a:rPr>
              <a:t>CNV</a:t>
            </a:r>
            <a:r>
              <a:rPr lang="zh-CN" altLang="en-US" b="1" dirty="0" smtClean="0"/>
              <a:t>。</a:t>
            </a:r>
            <a:endParaRPr lang="zh-CN" altLang="en-US" dirty="0" smtClean="0"/>
          </a:p>
          <a:p>
            <a:pPr eaLnBrk="1" hangingPunct="1"/>
            <a:r>
              <a:rPr lang="zh-CN" altLang="en-US" dirty="0" smtClean="0"/>
              <a:t>在多中心临床样本联合研究中，我们通过母体</a:t>
            </a:r>
            <a:r>
              <a:rPr lang="en-US" altLang="en-US" dirty="0" smtClean="0">
                <a:ea typeface="宋体" panose="02010600030101010101" pitchFamily="2" charset="-122"/>
              </a:rPr>
              <a:t>CNV</a:t>
            </a:r>
            <a:r>
              <a:rPr lang="zh-CN" altLang="en-US" dirty="0" smtClean="0"/>
              <a:t>过滤系统发现</a:t>
            </a:r>
            <a:r>
              <a:rPr lang="en-US" altLang="en-US" dirty="0" smtClean="0">
                <a:ea typeface="宋体" panose="02010600030101010101" pitchFamily="2" charset="-122"/>
              </a:rPr>
              <a:t>2</a:t>
            </a:r>
            <a:r>
              <a:rPr lang="zh-CN" altLang="en-US" dirty="0" smtClean="0"/>
              <a:t>例孕妇在</a:t>
            </a:r>
            <a:r>
              <a:rPr lang="en-US" altLang="en-US" dirty="0" smtClean="0">
                <a:ea typeface="宋体" panose="02010600030101010101" pitchFamily="2" charset="-122"/>
              </a:rPr>
              <a:t>21</a:t>
            </a:r>
            <a:r>
              <a:rPr lang="zh-CN" altLang="en-US" dirty="0" smtClean="0"/>
              <a:t>号染色体携带</a:t>
            </a:r>
            <a:r>
              <a:rPr lang="en-US" altLang="en-US" dirty="0" smtClean="0">
                <a:ea typeface="宋体" panose="02010600030101010101" pitchFamily="2" charset="-122"/>
              </a:rPr>
              <a:t>CNV</a:t>
            </a:r>
            <a:r>
              <a:rPr lang="zh-CN" altLang="en-US" dirty="0" smtClean="0"/>
              <a:t>，其中样本</a:t>
            </a:r>
            <a:r>
              <a:rPr lang="en-US" altLang="en-US" dirty="0" smtClean="0">
                <a:ea typeface="宋体" panose="02010600030101010101" pitchFamily="2" charset="-122"/>
              </a:rPr>
              <a:t>EK01875</a:t>
            </a:r>
            <a:r>
              <a:rPr lang="zh-CN" altLang="en-US" dirty="0" smtClean="0"/>
              <a:t>存在</a:t>
            </a:r>
            <a:r>
              <a:rPr lang="en-US" altLang="en-US" dirty="0" smtClean="0">
                <a:ea typeface="宋体" panose="02010600030101010101" pitchFamily="2" charset="-122"/>
              </a:rPr>
              <a:t>2</a:t>
            </a:r>
            <a:r>
              <a:rPr lang="zh-CN" altLang="en-US" dirty="0" smtClean="0"/>
              <a:t>处母源</a:t>
            </a:r>
            <a:r>
              <a:rPr lang="en-US" altLang="en-US" dirty="0" smtClean="0">
                <a:ea typeface="宋体" panose="02010600030101010101" pitchFamily="2" charset="-122"/>
              </a:rPr>
              <a:t>CNV</a:t>
            </a:r>
            <a:r>
              <a:rPr lang="zh-CN" altLang="en-US" dirty="0" smtClean="0"/>
              <a:t>：</a:t>
            </a:r>
            <a:r>
              <a:rPr lang="en-US" altLang="en-US" dirty="0" smtClean="0">
                <a:ea typeface="宋体" panose="02010600030101010101" pitchFamily="2" charset="-122"/>
              </a:rPr>
              <a:t>500 Kb (21q22.11)</a:t>
            </a:r>
            <a:r>
              <a:rPr lang="zh-CN" altLang="en-US" dirty="0" smtClean="0"/>
              <a:t>，</a:t>
            </a:r>
            <a:r>
              <a:rPr lang="en-US" altLang="en-US" dirty="0" smtClean="0">
                <a:ea typeface="宋体" panose="02010600030101010101" pitchFamily="2" charset="-122"/>
              </a:rPr>
              <a:t>350 Kb (21q22.12 ) </a:t>
            </a:r>
            <a:r>
              <a:rPr lang="zh-CN" altLang="en-US" dirty="0" smtClean="0"/>
              <a:t>；</a:t>
            </a:r>
            <a:r>
              <a:rPr lang="en-US" altLang="en-US" dirty="0" smtClean="0">
                <a:ea typeface="宋体" panose="02010600030101010101" pitchFamily="2" charset="-122"/>
              </a:rPr>
              <a:t>BD01462 </a:t>
            </a:r>
            <a:r>
              <a:rPr lang="zh-CN" altLang="en-US" dirty="0" smtClean="0"/>
              <a:t>样本存在</a:t>
            </a:r>
            <a:r>
              <a:rPr lang="en-US" altLang="en-US" dirty="0" smtClean="0">
                <a:ea typeface="宋体" panose="02010600030101010101" pitchFamily="2" charset="-122"/>
              </a:rPr>
              <a:t>1</a:t>
            </a:r>
            <a:r>
              <a:rPr lang="zh-CN" altLang="en-US" dirty="0" smtClean="0"/>
              <a:t>处母源</a:t>
            </a:r>
            <a:r>
              <a:rPr lang="en-US" altLang="en-US" dirty="0" smtClean="0">
                <a:ea typeface="宋体" panose="02010600030101010101" pitchFamily="2" charset="-122"/>
              </a:rPr>
              <a:t>CNV</a:t>
            </a:r>
            <a:r>
              <a:rPr lang="zh-CN" altLang="en-US" dirty="0" smtClean="0"/>
              <a:t>：</a:t>
            </a:r>
            <a:r>
              <a:rPr lang="en-US" altLang="en-US" dirty="0" smtClean="0">
                <a:ea typeface="宋体" panose="02010600030101010101" pitchFamily="2" charset="-122"/>
              </a:rPr>
              <a:t>700 Kb (21q23.1)</a:t>
            </a:r>
            <a:r>
              <a:rPr lang="zh-CN" altLang="en-US" dirty="0" smtClean="0"/>
              <a:t>。</a:t>
            </a:r>
          </a:p>
          <a:p>
            <a:pPr>
              <a:spcBef>
                <a:spcPct val="30000"/>
              </a:spcBef>
            </a:pPr>
            <a:r>
              <a:rPr lang="zh-CN" altLang="en-US" dirty="0" smtClean="0"/>
              <a:t>我们对上述存在母源</a:t>
            </a:r>
            <a:r>
              <a:rPr lang="en-US" altLang="en-US" dirty="0" smtClean="0">
                <a:ea typeface="宋体" panose="02010600030101010101" pitchFamily="2" charset="-122"/>
              </a:rPr>
              <a:t>CNV</a:t>
            </a:r>
            <a:r>
              <a:rPr lang="zh-CN" altLang="en-US" dirty="0" smtClean="0"/>
              <a:t>的</a:t>
            </a:r>
            <a:r>
              <a:rPr lang="en-US" altLang="en-US" dirty="0" smtClean="0">
                <a:ea typeface="宋体" panose="02010600030101010101" pitchFamily="2" charset="-122"/>
              </a:rPr>
              <a:t>2</a:t>
            </a:r>
            <a:r>
              <a:rPr lang="zh-CN" altLang="en-US" dirty="0" smtClean="0"/>
              <a:t>例进行</a:t>
            </a:r>
            <a:r>
              <a:rPr lang="en-US" altLang="en-US" dirty="0" smtClean="0">
                <a:ea typeface="宋体" panose="02010600030101010101" pitchFamily="2" charset="-122"/>
              </a:rPr>
              <a:t>Z</a:t>
            </a:r>
            <a:r>
              <a:rPr lang="zh-CN" altLang="en-US" dirty="0" smtClean="0"/>
              <a:t>值校正，样本</a:t>
            </a:r>
            <a:r>
              <a:rPr lang="en-US" altLang="en-US" dirty="0" smtClean="0">
                <a:ea typeface="宋体" panose="02010600030101010101" pitchFamily="2" charset="-122"/>
              </a:rPr>
              <a:t>EK01875 </a:t>
            </a:r>
            <a:r>
              <a:rPr lang="zh-CN" altLang="en-US" dirty="0" smtClean="0"/>
              <a:t>的值由</a:t>
            </a:r>
            <a:r>
              <a:rPr lang="en-US" altLang="en-US" dirty="0" smtClean="0">
                <a:ea typeface="宋体" panose="02010600030101010101" pitchFamily="2" charset="-122"/>
              </a:rPr>
              <a:t>4.66</a:t>
            </a:r>
            <a:r>
              <a:rPr lang="zh-CN" altLang="en-US" dirty="0" smtClean="0"/>
              <a:t>校正为</a:t>
            </a:r>
            <a:r>
              <a:rPr lang="en-US" altLang="en-US" dirty="0" smtClean="0">
                <a:ea typeface="宋体" panose="02010600030101010101" pitchFamily="2" charset="-122"/>
              </a:rPr>
              <a:t>1.83</a:t>
            </a:r>
            <a:r>
              <a:rPr lang="zh-CN" altLang="en-US" dirty="0" smtClean="0"/>
              <a:t>，样本</a:t>
            </a:r>
            <a:r>
              <a:rPr lang="en-US" altLang="en-US" dirty="0" smtClean="0">
                <a:ea typeface="宋体" panose="02010600030101010101" pitchFamily="2" charset="-122"/>
              </a:rPr>
              <a:t>BD01462</a:t>
            </a:r>
            <a:r>
              <a:rPr lang="zh-CN" altLang="en-US" dirty="0" smtClean="0"/>
              <a:t>的</a:t>
            </a:r>
            <a:r>
              <a:rPr lang="en-US" altLang="en-US" dirty="0" smtClean="0">
                <a:ea typeface="宋体" panose="02010600030101010101" pitchFamily="2" charset="-122"/>
              </a:rPr>
              <a:t>Z</a:t>
            </a:r>
            <a:r>
              <a:rPr lang="zh-CN" altLang="en-US" dirty="0" smtClean="0"/>
              <a:t>值由</a:t>
            </a:r>
            <a:r>
              <a:rPr lang="en-US" altLang="en-US" dirty="0" smtClean="0">
                <a:ea typeface="宋体" panose="02010600030101010101" pitchFamily="2" charset="-122"/>
              </a:rPr>
              <a:t>3.87</a:t>
            </a:r>
            <a:r>
              <a:rPr lang="zh-CN" altLang="en-US" dirty="0" smtClean="0"/>
              <a:t>校正为</a:t>
            </a:r>
            <a:r>
              <a:rPr lang="en-US" altLang="en-US" dirty="0" smtClean="0">
                <a:ea typeface="宋体" panose="02010600030101010101" pitchFamily="2" charset="-122"/>
              </a:rPr>
              <a:t>2.36</a:t>
            </a:r>
            <a:r>
              <a:rPr lang="zh-CN" altLang="en-US" dirty="0" smtClean="0"/>
              <a:t>，从而判断这</a:t>
            </a:r>
            <a:r>
              <a:rPr lang="en-US" altLang="en-US" dirty="0" smtClean="0">
                <a:ea typeface="宋体" panose="02010600030101010101" pitchFamily="2" charset="-122"/>
              </a:rPr>
              <a:t>2</a:t>
            </a:r>
            <a:r>
              <a:rPr lang="zh-CN" altLang="en-US" dirty="0" smtClean="0"/>
              <a:t>例样本为阴性样本，有效降低了假阳性率。</a:t>
            </a:r>
          </a:p>
          <a:p>
            <a:pPr eaLnBrk="1" hangingPunct="1"/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B4EB-1DE2-40B5-AEBB-15759F02B3E9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931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84950" cy="37052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AC0D63-4445-44F1-B9B8-ABE4E2AA2BF1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208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9</a:t>
            </a:r>
            <a:r>
              <a:rPr lang="zh-CN" altLang="en-US" dirty="0" smtClean="0"/>
              <a:t>万例有随访结果样本进行统计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AC0D63-4445-44F1-B9B8-ABE4E2AA2BF1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776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84950" cy="37052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B4EB-1DE2-40B5-AEBB-15759F02B3E9}" type="slidenum">
              <a:rPr lang="zh-CN" altLang="en-US" smtClean="0">
                <a:solidFill>
                  <a:prstClr val="black"/>
                </a:solidFill>
                <a:latin typeface="Calibri"/>
                <a:ea typeface="宋体" charset="-122"/>
              </a:rPr>
              <a:pPr/>
              <a:t>30</a:t>
            </a:fld>
            <a:endParaRPr lang="zh-CN" altLang="en-US">
              <a:solidFill>
                <a:prstClr val="black"/>
              </a:solidFill>
              <a:latin typeface="Calibri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5333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84950" cy="37052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AC0D63-4445-44F1-B9B8-ABE4E2AA2BF1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267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84950" cy="37052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AC0D63-4445-44F1-B9B8-ABE4E2AA2BF1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723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84950" cy="37052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Each</a:t>
            </a:r>
            <a:r>
              <a:rPr lang="en-US" altLang="zh-CN" baseline="0" dirty="0" smtClean="0"/>
              <a:t> line indicates an individual confirmed vanishing twin case with a known estimated date of fetal demise. The longest period between fetal demise and NIPT was 8 weeks.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AC0D63-4445-44F1-B9B8-ABE4E2AA2BF1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983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84950" cy="37052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B4EB-1DE2-40B5-AEBB-15759F02B3E9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735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84950" cy="37052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例中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细胞淋巴瘤（分别为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IVB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期）、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细胞白血病，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例霍奇金淋巴瘤（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IIA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期），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例不明腺癌，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例平滑肌肉瘤，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例神经内分泌癌（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IV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阶段，转移性），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例结直肠癌（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IIIC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阶段）和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例肛门癌（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IIIB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阶段）。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研究意义：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探讨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NIPT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中发现的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染色体</a:t>
            </a:r>
            <a:r>
              <a:rPr lang="zh-CN" altLang="zh-CN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非整倍性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母体潜伏性恶性肿瘤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间的关系。</a:t>
            </a:r>
            <a:endParaRPr lang="en-US" altLang="zh-CN" sz="16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研究目的：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评估大规模平行测序数据，获取</a:t>
            </a:r>
            <a:r>
              <a:rPr lang="zh-CN" altLang="zh-CN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前瞻性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识别母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体潜伏性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恶性肿瘤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CNV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模式。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研究方法：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2012.2.15-2014.9.30,</a:t>
            </a:r>
            <a:r>
              <a:rPr lang="en-US" altLang="zh-CN" sz="1200" b="1" i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125426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份</a:t>
            </a:r>
            <a:r>
              <a:rPr lang="zh-CN" altLang="zh-CN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无症状妊娠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NIPT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样本，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临床产前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外周血血浆无细胞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DNA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测序、进行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胎儿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非整倍性筛查。</a:t>
            </a:r>
            <a:r>
              <a:rPr lang="en-US" altLang="zh-CN" sz="1200" b="1" i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3757</a:t>
            </a:r>
            <a:r>
              <a:rPr lang="zh-CN" altLang="zh-CN" sz="1200" b="1" i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份</a:t>
            </a:r>
            <a:r>
              <a:rPr lang="en-US" altLang="zh-CN" sz="1200" b="1" i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(3%)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检出染色体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13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21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Y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异常结果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检测指标：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对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zh-CN" sz="1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例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患有癌症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且可进一步检测的样品进行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详细的全基因组生物信息学分析。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比较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原始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NIPT</a:t>
            </a:r>
            <a:r>
              <a:rPr lang="zh-CN" altLang="zh-CN" sz="1200" b="1" dirty="0" smtClean="0">
                <a:latin typeface="微软雅黑" pitchFamily="34" charset="-122"/>
                <a:ea typeface="微软雅黑" pitchFamily="34" charset="-122"/>
              </a:rPr>
              <a:t>样本和患者后续样本的全基因组拷贝数变化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Preterm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 (29W PE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），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7(35W spontaneous labor)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8 (32W, maternal treatment)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Clinical Details on the 8 Cases of Maternal Cancer That Underwent Genome-wide Analysis</a:t>
            </a:r>
          </a:p>
          <a:p>
            <a:pPr>
              <a:lnSpc>
                <a:spcPct val="150000"/>
              </a:lnSpc>
            </a:pPr>
            <a:endParaRPr lang="zh-CN" altLang="zh-CN" sz="1200" b="1" dirty="0" smtClean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AC0D63-4445-44F1-B9B8-ABE4E2AA2BF1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688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69986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zh-CN" altLang="en-US">
              <a:latin typeface="Arial" charset="0"/>
              <a:ea typeface="宋体" charset="-122"/>
            </a:endParaRPr>
          </a:p>
        </p:txBody>
      </p:sp>
      <p:sp>
        <p:nvSpPr>
          <p:cNvPr id="169987" name="幻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C5DE7BAF-5716-764B-BC39-791974D50AC9}" type="slidenum">
              <a:rPr kumimoji="0" lang="en-US" altLang="zh-CN" sz="1300">
                <a:ea typeface="MS PGothic" charset="-128"/>
                <a:cs typeface="MS PGothic" charset="-128"/>
              </a:rPr>
              <a:pPr/>
              <a:t>41</a:t>
            </a:fld>
            <a:endParaRPr kumimoji="0" lang="en-US" altLang="zh-CN" sz="1300">
              <a:ea typeface="MS PGothic" charset="-128"/>
              <a:cs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144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919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254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221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654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96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194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8780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31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6833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213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3850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2784" y="404813"/>
            <a:ext cx="103632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dgm" idx="1"/>
          </p:nvPr>
        </p:nvSpPr>
        <p:spPr>
          <a:xfrm>
            <a:off x="1117600" y="1905000"/>
            <a:ext cx="10363200" cy="4114800"/>
          </a:xfrm>
        </p:spPr>
        <p:txBody>
          <a:bodyPr/>
          <a:lstStyle/>
          <a:p>
            <a:pPr lvl="0"/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635110380"/>
      </p:ext>
    </p:extLst>
  </p:cSld>
  <p:clrMapOvr>
    <a:masterClrMapping/>
  </p:clrMapOvr>
  <p:transition>
    <p:strip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661988"/>
          </a:xfrm>
          <a:prstGeom prst="rect">
            <a:avLst/>
          </a:prstGeom>
          <a:solidFill>
            <a:srgbClr val="F7F8E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endParaRPr kumimoji="0" lang="en-US" altLang="en-US" sz="1800">
              <a:solidFill>
                <a:srgbClr val="000000"/>
              </a:solidFill>
              <a:latin typeface="Arial Narrow" charset="0"/>
            </a:endParaRPr>
          </a:p>
        </p:txBody>
      </p:sp>
      <p:pic>
        <p:nvPicPr>
          <p:cNvPr id="6" name="Picture 3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11"/>
          <a:stretch>
            <a:fillRect/>
          </a:stretch>
        </p:blipFill>
        <p:spPr bwMode="auto">
          <a:xfrm>
            <a:off x="10682818" y="28575"/>
            <a:ext cx="130810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6505576"/>
            <a:ext cx="609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fld id="{32EBDCF0-894D-BD48-BF6B-2FDC7A862035}" type="slidenum">
              <a:rPr kumimoji="0" lang="en-US" altLang="zh-CN" sz="1200">
                <a:solidFill>
                  <a:srgbClr val="999999"/>
                </a:solidFill>
                <a:latin typeface="Arial Narrow" charset="0"/>
              </a:rPr>
              <a:pPr algn="ctr"/>
              <a:t>‹#›</a:t>
            </a:fld>
            <a:endParaRPr kumimoji="0" lang="en-US" altLang="zh-CN" sz="1200">
              <a:solidFill>
                <a:srgbClr val="999999"/>
              </a:solidFill>
              <a:latin typeface="Arial Narrow" charset="0"/>
            </a:endParaRPr>
          </a:p>
        </p:txBody>
      </p:sp>
      <p:pic>
        <p:nvPicPr>
          <p:cNvPr id="8" name="Picture 3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11"/>
          <a:stretch>
            <a:fillRect/>
          </a:stretch>
        </p:blipFill>
        <p:spPr bwMode="auto">
          <a:xfrm>
            <a:off x="10682818" y="28575"/>
            <a:ext cx="130810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6505576"/>
            <a:ext cx="609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fld id="{A06A7C74-5C9C-FB46-A16D-8398C1CE121D}" type="slidenum">
              <a:rPr kumimoji="0" lang="en-US" altLang="zh-CN" sz="1200">
                <a:solidFill>
                  <a:srgbClr val="999999"/>
                </a:solidFill>
                <a:latin typeface="Arial Narrow" charset="0"/>
              </a:rPr>
              <a:pPr algn="ctr"/>
              <a:t>‹#›</a:t>
            </a:fld>
            <a:endParaRPr kumimoji="0" lang="en-US" altLang="zh-CN" sz="1200">
              <a:solidFill>
                <a:srgbClr val="999999"/>
              </a:solidFill>
              <a:latin typeface="Arial Narrow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614363"/>
            <a:ext cx="12192000" cy="88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ctr" rotWithShape="0">
              <a:srgbClr val="000000">
                <a:alpha val="54999"/>
              </a:srgb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endParaRPr kumimoji="0" lang="en-US" altLang="en-US" sz="18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271685" y="6423025"/>
            <a:ext cx="5920316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endParaRPr kumimoji="0" lang="en-US" altLang="en-US" sz="18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614363"/>
            <a:ext cx="12192000" cy="88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ctr" rotWithShape="0">
              <a:srgbClr val="000000">
                <a:alpha val="54999"/>
              </a:srgbClr>
            </a:outerShdw>
          </a:effectLst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endParaRPr kumimoji="0" lang="en-US" altLang="en-US" sz="18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271685" y="6423025"/>
            <a:ext cx="5920316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endParaRPr kumimoji="0" lang="en-US" altLang="en-US" sz="18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614363"/>
            <a:ext cx="12192000" cy="88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25400" dir="5400000" algn="t" rotWithShape="0">
              <a:srgbClr val="000000">
                <a:alpha val="26999"/>
              </a:srgbClr>
            </a:outerShdw>
          </a:effectLst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endParaRPr kumimoji="0" lang="en-US" altLang="en-US" sz="1800">
              <a:solidFill>
                <a:srgbClr val="FFFFFF"/>
              </a:solidFill>
              <a:latin typeface="Arial Narrow" charset="0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271685" y="6423025"/>
            <a:ext cx="5920316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endParaRPr kumimoji="0" lang="en-US" altLang="en-US" sz="18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0" y="614363"/>
            <a:ext cx="12192000" cy="88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25400" dir="5400000" algn="t" rotWithShape="0">
              <a:srgbClr val="000000">
                <a:alpha val="26999"/>
              </a:srgbClr>
            </a:outerShdw>
          </a:effectLst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endParaRPr kumimoji="0" lang="en-US" altLang="en-US" sz="1800">
              <a:solidFill>
                <a:srgbClr val="FFFFFF"/>
              </a:solidFill>
              <a:latin typeface="Arial Narrow" charset="0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271685" y="6423025"/>
            <a:ext cx="5920316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endParaRPr kumimoji="0" lang="en-US" altLang="en-US" sz="1800">
              <a:solidFill>
                <a:srgbClr val="000000"/>
              </a:solidFill>
              <a:latin typeface="Arial Narrow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8839200" y="6477000"/>
            <a:ext cx="3251200" cy="381000"/>
          </a:xfrm>
        </p:spPr>
        <p:txBody>
          <a:bodyPr/>
          <a:lstStyle>
            <a:lvl1pPr algn="r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203200" y="41096"/>
            <a:ext cx="11379200" cy="609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64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304" y="96980"/>
            <a:ext cx="11035696" cy="747486"/>
          </a:xfrm>
          <a:prstGeom prst="rect">
            <a:avLst/>
          </a:prstGeom>
        </p:spPr>
        <p:txBody>
          <a:bodyPr anchor="ctr"/>
          <a:lstStyle>
            <a:lvl1pPr algn="l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645151" y="6462714"/>
            <a:ext cx="914400" cy="3587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4F81BD"/>
                </a:solidFill>
                <a:latin typeface="Calibri" charset="0"/>
              </a:defRPr>
            </a:lvl1pPr>
          </a:lstStyle>
          <a:p>
            <a:fld id="{359F4E01-CDC9-6D4A-9DA9-B6D1AB0E03E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9768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2908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178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088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190625" y="1151930"/>
            <a:ext cx="9810750" cy="2321719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190625" y="3536156"/>
            <a:ext cx="9810750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063735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190625" y="2268141"/>
            <a:ext cx="9810750" cy="2321719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0274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298406" y="535781"/>
            <a:ext cx="5000625" cy="57953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892969" y="535781"/>
            <a:ext cx="5000625" cy="281285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t>标题文本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892969" y="3518297"/>
            <a:ext cx="5000625" cy="281285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649591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89441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451340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298406" y="1821656"/>
            <a:ext cx="5000625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892969" y="1821656"/>
            <a:ext cx="5000625" cy="4420195"/>
          </a:xfrm>
          <a:prstGeom prst="rect">
            <a:avLst/>
          </a:prstGeom>
        </p:spPr>
        <p:txBody>
          <a:bodyPr/>
          <a:lstStyle>
            <a:lvl1pPr marL="267881" indent="-267881">
              <a:spcBef>
                <a:spcPts val="2672"/>
              </a:spcBef>
              <a:defRPr sz="1969"/>
            </a:lvl1pPr>
            <a:lvl2pPr marL="535762" indent="-267881">
              <a:spcBef>
                <a:spcPts val="2672"/>
              </a:spcBef>
              <a:defRPr sz="1969"/>
            </a:lvl2pPr>
            <a:lvl3pPr marL="803643" indent="-267881">
              <a:spcBef>
                <a:spcPts val="2672"/>
              </a:spcBef>
              <a:defRPr sz="1969"/>
            </a:lvl3pPr>
            <a:lvl4pPr marL="1071524" indent="-267881">
              <a:spcBef>
                <a:spcPts val="2672"/>
              </a:spcBef>
              <a:defRPr sz="1969"/>
            </a:lvl4pPr>
            <a:lvl5pPr marL="1339406" indent="-267881">
              <a:spcBef>
                <a:spcPts val="2672"/>
              </a:spcBef>
              <a:defRPr sz="1969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359028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892969" y="892969"/>
            <a:ext cx="10406063" cy="5072063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9904696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298406" y="3580805"/>
            <a:ext cx="5000625" cy="274141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298406" y="535781"/>
            <a:ext cx="5000625" cy="274141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892969" y="536403"/>
            <a:ext cx="5000625" cy="57864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899979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190625" y="4473773"/>
            <a:ext cx="9810750" cy="4056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969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190625" y="2973807"/>
            <a:ext cx="9810750" cy="53533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1687"/>
              </a:spcBef>
              <a:buSzTx/>
              <a:buNone/>
              <a:defRPr sz="2812"/>
            </a:lvl1pPr>
          </a:lstStyle>
          <a:p>
            <a:r>
              <a:t>“在此键入引文。”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30653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87153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5288723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979851" y="714356"/>
            <a:ext cx="8668544" cy="720000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l">
              <a:defRPr sz="3023" b="1" baseline="0">
                <a:latin typeface="BG-YH Bold" pitchFamily="18" charset="0"/>
                <a:ea typeface="黑体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8" name="内容占位符 8"/>
          <p:cNvSpPr>
            <a:spLocks noGrp="1"/>
          </p:cNvSpPr>
          <p:nvPr>
            <p:ph sz="quarter" idx="10"/>
          </p:nvPr>
        </p:nvSpPr>
        <p:spPr>
          <a:xfrm>
            <a:off x="1007435" y="1700808"/>
            <a:ext cx="8832982" cy="4525200"/>
          </a:xfrm>
        </p:spPr>
        <p:txBody>
          <a:bodyPr>
            <a:normAutofit/>
          </a:bodyPr>
          <a:lstStyle>
            <a:lvl1pPr>
              <a:defRPr sz="2391" baseline="0">
                <a:solidFill>
                  <a:schemeClr val="tx1">
                    <a:lumMod val="50000"/>
                    <a:lumOff val="50000"/>
                  </a:schemeClr>
                </a:solidFill>
                <a:latin typeface="BG-YH Regular" pitchFamily="18" charset="0"/>
                <a:ea typeface="黑体" pitchFamily="49" charset="-122"/>
                <a:cs typeface="Arial" pitchFamily="34" charset="0"/>
              </a:defRPr>
            </a:lvl1pPr>
            <a:lvl2pPr>
              <a:defRPr>
                <a:latin typeface="BG-YH Regular" pitchFamily="18" charset="0"/>
                <a:cs typeface="Arial" pitchFamily="34" charset="0"/>
              </a:defRPr>
            </a:lvl2pPr>
            <a:lvl3pPr>
              <a:defRPr>
                <a:latin typeface="BG-YH Regular" pitchFamily="18" charset="0"/>
                <a:cs typeface="Arial" pitchFamily="34" charset="0"/>
              </a:defRPr>
            </a:lvl3pPr>
            <a:lvl4pPr>
              <a:defRPr>
                <a:latin typeface="BG-YH Regular" pitchFamily="18" charset="0"/>
                <a:cs typeface="Arial" pitchFamily="34" charset="0"/>
              </a:defRPr>
            </a:lvl4pPr>
            <a:lvl5pPr>
              <a:defRPr>
                <a:latin typeface="BG-YH Regular" pitchFamily="18" charset="0"/>
                <a:cs typeface="Arial" pitchFamily="34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336155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algn="ctr" defTabSz="410751" hangingPunct="0"/>
            <a:fld id="{0B8ADE00-C0CB-BD4B-AA02-8E0984A432B5}" type="datetimeFigureOut">
              <a:rPr kumimoji="1" lang="zh-CN" altLang="en-US" sz="2672" kern="0" smtClean="0">
                <a:solidFill>
                  <a:srgbClr val="FFFFFF"/>
                </a:solidFill>
                <a:sym typeface="Helvetica Light"/>
              </a:rPr>
              <a:pPr algn="ctr" defTabSz="410751" hangingPunct="0"/>
              <a:t>2017/9/9</a:t>
            </a:fld>
            <a:endParaRPr kumimoji="1" lang="zh-CN" altLang="en-US" sz="2672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 defTabSz="410751" hangingPunct="0"/>
            <a:endParaRPr kumimoji="1" lang="zh-CN" altLang="en-US" sz="2672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5897687" y="6500813"/>
            <a:ext cx="317395" cy="297389"/>
          </a:xfrm>
        </p:spPr>
        <p:txBody>
          <a:bodyPr/>
          <a:lstStyle/>
          <a:p>
            <a:fld id="{6B4D6FB1-A705-F043-92E3-F6177D5B7CBB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81919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84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7003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6084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6101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709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8325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988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159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051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0213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7928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内页 模板图-20140626-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17" y="-18538"/>
            <a:ext cx="12190993" cy="6948000"/>
          </a:xfrm>
          <a:prstGeom prst="rect">
            <a:avLst/>
          </a:prstGeom>
        </p:spPr>
      </p:pic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979851" y="714356"/>
            <a:ext cx="866854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3000" b="1" baseline="0">
                <a:latin typeface="BG-YH Bold" pitchFamily="18" charset="0"/>
                <a:ea typeface="黑体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8" name="内容占位符 8"/>
          <p:cNvSpPr>
            <a:spLocks noGrp="1"/>
          </p:cNvSpPr>
          <p:nvPr>
            <p:ph sz="quarter" idx="10"/>
          </p:nvPr>
        </p:nvSpPr>
        <p:spPr>
          <a:xfrm>
            <a:off x="1007436" y="1700808"/>
            <a:ext cx="8832982" cy="4525200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BG-YH Regular" pitchFamily="18" charset="0"/>
                <a:ea typeface="黑体" pitchFamily="49" charset="-122"/>
                <a:cs typeface="Arial" pitchFamily="34" charset="0"/>
              </a:defRPr>
            </a:lvl1pPr>
            <a:lvl2pPr>
              <a:defRPr>
                <a:latin typeface="BG-YH Regular" pitchFamily="18" charset="0"/>
                <a:cs typeface="Arial" pitchFamily="34" charset="0"/>
              </a:defRPr>
            </a:lvl2pPr>
            <a:lvl3pPr>
              <a:defRPr>
                <a:latin typeface="BG-YH Regular" pitchFamily="18" charset="0"/>
                <a:cs typeface="Arial" pitchFamily="34" charset="0"/>
              </a:defRPr>
            </a:lvl3pPr>
            <a:lvl4pPr>
              <a:defRPr>
                <a:latin typeface="BG-YH Regular" pitchFamily="18" charset="0"/>
                <a:cs typeface="Arial" pitchFamily="34" charset="0"/>
              </a:defRPr>
            </a:lvl4pPr>
            <a:lvl5pPr>
              <a:defRPr>
                <a:latin typeface="BG-YH Regular" pitchFamily="18" charset="0"/>
                <a:cs typeface="Arial" pitchFamily="34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635758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45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1195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77" indent="0" algn="ctr">
              <a:buNone/>
              <a:defRPr/>
            </a:lvl2pPr>
            <a:lvl3pPr marL="914353" indent="0" algn="ctr">
              <a:buNone/>
              <a:defRPr/>
            </a:lvl3pPr>
            <a:lvl4pPr marL="1371530" indent="0" algn="ctr">
              <a:buNone/>
              <a:defRPr/>
            </a:lvl4pPr>
            <a:lvl5pPr marL="1828706" indent="0" algn="ctr">
              <a:buNone/>
              <a:defRPr/>
            </a:lvl5pPr>
            <a:lvl6pPr marL="2285883" indent="0" algn="ctr">
              <a:buNone/>
              <a:defRPr/>
            </a:lvl6pPr>
            <a:lvl7pPr marL="2743060" indent="0" algn="ctr">
              <a:buNone/>
              <a:defRPr/>
            </a:lvl7pPr>
            <a:lvl8pPr marL="3200236" indent="0" algn="ctr">
              <a:buNone/>
              <a:defRPr/>
            </a:lvl8pPr>
            <a:lvl9pPr marL="3657413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1F55E3-35F0-4948-8B6C-E818CF82E84A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8455C-C7CA-D348-872F-446E9D14A43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60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F71839-0618-EB4E-B2D3-580E3C66BC39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026BE-469D-6041-8000-DA474582102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050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BAEF14-1537-2D4F-969A-E02997B84582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D8E61-52C3-614D-824E-63CBBCF6DFB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708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1DD7BB-EFEF-B542-B677-C9DB49BA1C64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55C3E-24B9-7640-9AC8-91E11DED622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105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69265-90F5-4D4E-A18C-12864A69FFB4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D8116-7BEB-354A-9DA1-87634A468D3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442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649AC-7333-B946-885C-E2EA7B264818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B5D5D-FCE9-E64C-AFFC-804412D0BEE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896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523921-A8E3-CD48-AEE4-5F937C6BFDD8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BA3E3-23C2-6B4F-942F-BD86D32D422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246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527B9D-E23E-C74E-BFEF-CD4D9D2959A0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3C21D-7455-D94E-A2A3-13EFF0C5038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6568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0E9EA4-83B0-CF4A-A2EF-59567AA2C631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EC133-DF3C-D94D-9E5C-27B7995AF40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3749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03269-8EDE-D14B-BCEB-DDB7D1158415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49DBA-4B26-3442-8F8C-EC82C13DED1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2991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BFB821-4703-F34C-8722-8853E1D784B1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82972A-65ED-E945-A849-CBCF477B2000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3797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D8DBE1-25B8-CE40-99BB-90F0A86FD3F2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53DA3-D6FC-CD4E-A80F-7748FA2AA6E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8622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77" indent="0" algn="ctr">
              <a:buNone/>
              <a:defRPr/>
            </a:lvl2pPr>
            <a:lvl3pPr marL="914353" indent="0" algn="ctr">
              <a:buNone/>
              <a:defRPr/>
            </a:lvl3pPr>
            <a:lvl4pPr marL="1371530" indent="0" algn="ctr">
              <a:buNone/>
              <a:defRPr/>
            </a:lvl4pPr>
            <a:lvl5pPr marL="1828706" indent="0" algn="ctr">
              <a:buNone/>
              <a:defRPr/>
            </a:lvl5pPr>
            <a:lvl6pPr marL="2285883" indent="0" algn="ctr">
              <a:buNone/>
              <a:defRPr/>
            </a:lvl6pPr>
            <a:lvl7pPr marL="2743060" indent="0" algn="ctr">
              <a:buNone/>
              <a:defRPr/>
            </a:lvl7pPr>
            <a:lvl8pPr marL="3200236" indent="0" algn="ctr">
              <a:buNone/>
              <a:defRPr/>
            </a:lvl8pPr>
            <a:lvl9pPr marL="3657413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1F55E3-35F0-4948-8B6C-E818CF82E84A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8455C-C7CA-D348-872F-446E9D14A43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5500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F71839-0618-EB4E-B2D3-580E3C66BC39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026BE-469D-6041-8000-DA474582102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2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BAEF14-1537-2D4F-969A-E02997B84582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D8E61-52C3-614D-824E-63CBBCF6DFB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6371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1DD7BB-EFEF-B542-B677-C9DB49BA1C64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55C3E-24B9-7640-9AC8-91E11DED622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99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369265-90F5-4D4E-A18C-12864A69FFB4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D8116-7BEB-354A-9DA1-87634A468D3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0616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649AC-7333-B946-885C-E2EA7B264818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B5D5D-FCE9-E64C-AFFC-804412D0BEE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7583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523921-A8E3-CD48-AEE4-5F937C6BFDD8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BA3E3-23C2-6B4F-942F-BD86D32D422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5353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527B9D-E23E-C74E-BFEF-CD4D9D2959A0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3C21D-7455-D94E-A2A3-13EFF0C5038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606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0E9EA4-83B0-CF4A-A2EF-59567AA2C631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EC133-DF3C-D94D-9E5C-27B7995AF40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3288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03269-8EDE-D14B-BCEB-DDB7D1158415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49DBA-4B26-3442-8F8C-EC82C13DED1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17752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BFB821-4703-F34C-8722-8853E1D784B1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82972A-65ED-E945-A849-CBCF477B2000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6915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D8DBE1-25B8-CE40-99BB-90F0A86FD3F2}" type="datetime1">
              <a:rPr lang="zh-CN" altLang="en-US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53DA3-D6FC-CD4E-A80F-7748FA2AA6E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548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301C57-27BB-4F9D-8104-36BA59FE698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D9C641-A25F-407F-84B4-F6B17D1051A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071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133F2B-966D-4D43-8CB9-A902B2D6ED5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DB004-56F8-450E-97A6-6504077FBCE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56</a:t>
            </a: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25914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6D32BF-ED09-40DC-B027-8672EE6A738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53F180-E257-4906-A677-6109BEFC42E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263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1EB5BB-B65F-4F4B-AC7D-B795084FC85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00F86-F773-48DB-BF8B-55034ABA97D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229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D7A4E1-04FA-4E70-954B-0A4383E5062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D5253E-B19A-489B-AA61-9C1B6D32E2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2455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5D675B-0B9B-40ED-982E-2795B1022A76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398FD0-631E-40EA-B52D-EE06B0E1BDE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1635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1A83FD-8C76-43DF-9B6A-BB8736A957E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E0954-8C19-4A8B-9AEC-07C5E9DB2DF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9984432" y="116632"/>
            <a:ext cx="2088232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89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54C36D-241D-4AD7-9FF8-856CC23F0296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7E44DE-F642-4C83-99E2-BB3363DB44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288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90913D-44D2-4127-9EFC-3189EDC6EFE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82CA04-ED78-4E0D-8638-83FCFF4555D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4397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2F9B90-A9BD-46D7-B4D9-D23D41DA2DB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F86633-FEEE-4EF2-A6B7-027CF538E21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464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F65645-F1AC-4AC3-8546-D79F8D1D015E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C7816-67DA-42EA-A0FB-EB3D4B33F6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270273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396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66906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50430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691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0541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675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37804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846874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562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46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0.xml"/><Relationship Id="rId14" Type="http://schemas.openxmlformats.org/officeDocument/2006/relationships/theme" Target="../theme/theme2.xml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4.xml"/><Relationship Id="rId15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9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56.xml"/><Relationship Id="rId13" Type="http://schemas.openxmlformats.org/officeDocument/2006/relationships/theme" Target="../theme/theme4.xml"/><Relationship Id="rId14" Type="http://schemas.openxmlformats.org/officeDocument/2006/relationships/image" Target="../media/image5.jpe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theme" Target="../theme/theme5.xml"/><Relationship Id="rId14" Type="http://schemas.openxmlformats.org/officeDocument/2006/relationships/image" Target="../media/image5.jpeg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89.xml"/><Relationship Id="rId22" Type="http://schemas.openxmlformats.org/officeDocument/2006/relationships/theme" Target="../theme/theme6.xml"/><Relationship Id="rId23" Type="http://schemas.openxmlformats.org/officeDocument/2006/relationships/image" Target="../media/image6.png"/><Relationship Id="rId24" Type="http://schemas.openxmlformats.org/officeDocument/2006/relationships/image" Target="../media/image7.png"/><Relationship Id="rId10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87.xml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BCE0-E9B6-1840-9423-E64DEA24FA4F}" type="datetimeFigureOut">
              <a:rPr kumimoji="1" lang="zh-CN" altLang="en-US" smtClean="0"/>
              <a:t>2017/9/9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1FA73-3069-BB4A-8CBD-07A37176D92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6266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72" r:id="rId14"/>
    <p:sldLayoutId id="2147483755" r:id="rId15"/>
    <p:sldLayoutId id="2147483781" r:id="rId16"/>
    <p:sldLayoutId id="214748378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92969" y="285750"/>
            <a:ext cx="10406063" cy="1491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92969" y="1821656"/>
            <a:ext cx="10406063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5931349" y="6500813"/>
            <a:ext cx="317396" cy="2973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66"/>
            </a:lvl1pPr>
          </a:lstStyle>
          <a:p>
            <a:pPr algn="ctr" defTabSz="410751" hangingPunct="0"/>
            <a:fld id="{86CB4B4D-7CA3-9044-876B-883B54F8677D}" type="slidenum">
              <a:rPr lang="uk-UA" kern="0" smtClean="0">
                <a:solidFill>
                  <a:srgbClr val="FFFFFF"/>
                </a:solidFill>
                <a:sym typeface="Helvetica Light"/>
              </a:rPr>
              <a:pPr algn="ctr" defTabSz="410751" hangingPunct="0"/>
              <a:t>‹#›</a:t>
            </a:fld>
            <a:endParaRPr lang="uk-UA" kern="0">
              <a:solidFill>
                <a:srgbClr val="FFFFFF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976147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21457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642915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964372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285829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1607287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1928744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2250201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2571659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2893116" marR="0" indent="-321457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672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3"/>
            <a:fld id="{36575FDB-82B8-4A2F-B0D3-19EF22A17F7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sym typeface="Helvetica Light"/>
              </a:rPr>
              <a:pPr defTabSz="914353"/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  <a:sym typeface="Helvetica Light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3"/>
            <a:endParaRPr lang="zh-CN" altLang="en-US">
              <a:solidFill>
                <a:prstClr val="black">
                  <a:tint val="75000"/>
                </a:prstClr>
              </a:solidFill>
              <a:sym typeface="Helvetica Light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53"/>
            <a:fld id="{D55E5A27-1FA4-4933-94E2-E9885E979B3D}" type="slidenum">
              <a:rPr lang="zh-CN" altLang="en-US" smtClean="0">
                <a:solidFill>
                  <a:prstClr val="black">
                    <a:tint val="75000"/>
                  </a:prstClr>
                </a:solidFill>
                <a:sym typeface="Helvetica Light"/>
              </a:rPr>
              <a:pPr defTabSz="91435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90614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79" r:id="rId13"/>
    <p:sldLayoutId id="2147483780" r:id="rId14"/>
  </p:sldLayoutIdLst>
  <p:txStyles>
    <p:titleStyle>
      <a:lvl1pPr algn="ctr" defTabSz="91435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91435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91435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91435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>
                <a:sym typeface="Calibri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>
                <a:sym typeface="Calibri" charset="0"/>
              </a:rPr>
              <a:t>单击此处编辑母版文本样式</a:t>
            </a:r>
            <a:endParaRPr lang="zh-CN" altLang="zh-CN">
              <a:sym typeface="Calibri" charset="0"/>
            </a:endParaRPr>
          </a:p>
          <a:p>
            <a:pPr lvl="1"/>
            <a:r>
              <a:rPr lang="zh-CN" altLang="en-US">
                <a:sym typeface="Calibri" charset="0"/>
              </a:rPr>
              <a:t>第二级</a:t>
            </a:r>
            <a:endParaRPr lang="zh-CN" altLang="zh-CN">
              <a:sym typeface="Calibri" charset="0"/>
            </a:endParaRPr>
          </a:p>
          <a:p>
            <a:pPr lvl="2"/>
            <a:r>
              <a:rPr lang="zh-CN" altLang="en-US">
                <a:sym typeface="Calibri" charset="0"/>
              </a:rPr>
              <a:t>第三级</a:t>
            </a:r>
            <a:endParaRPr lang="zh-CN" altLang="zh-CN">
              <a:sym typeface="Calibri" charset="0"/>
            </a:endParaRPr>
          </a:p>
          <a:p>
            <a:pPr lvl="3"/>
            <a:r>
              <a:rPr lang="zh-CN" altLang="en-US">
                <a:sym typeface="Calibri" charset="0"/>
              </a:rPr>
              <a:t>第四级</a:t>
            </a:r>
            <a:endParaRPr lang="zh-CN" altLang="zh-CN">
              <a:sym typeface="Calibri" charset="0"/>
            </a:endParaRPr>
          </a:p>
          <a:p>
            <a:pPr lvl="4"/>
            <a:r>
              <a:rPr lang="zh-CN" altLang="en-US">
                <a:sym typeface="Calibri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solidFill>
                  <a:srgbClr val="898989"/>
                </a:solidFill>
                <a:sym typeface="Calibri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21EB1126-E475-EF49-B07C-35545CA8CCFF}" type="datetime1">
              <a:rPr lang="zh-CN" altLang="en-US" smtClean="0"/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2017/9/9</a:t>
            </a:fld>
            <a:endParaRPr lang="zh-CN" altLang="en-US" smtClean="0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356351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kumimoji="0" sz="1200">
                <a:solidFill>
                  <a:srgbClr val="898989"/>
                </a:solidFill>
                <a:sym typeface="Calibri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CN" altLang="zh-CN" smtClean="0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356351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solidFill>
                  <a:srgbClr val="898989"/>
                </a:solidFill>
                <a:sym typeface="Calibri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A77EA33D-1AAC-F448-8134-27AB4D2CB54A}" type="slidenum">
              <a:rPr lang="zh-CN" altLang="en-US" smtClean="0"/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2903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宋体" charset="0"/>
          <a:sym typeface="Calibr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  <a:sym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  <a:sym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  <a:sym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  <a:sym typeface="Calibri" charset="0"/>
        </a:defRPr>
      </a:lvl5pPr>
      <a:lvl6pPr marL="4571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35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5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70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882" indent="-342882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宋体" charset="0"/>
          <a:sym typeface="Calibri" charset="0"/>
        </a:defRPr>
      </a:lvl1pPr>
      <a:lvl2pPr marL="742912" indent="-285736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  <a:sym typeface="Calibri" charset="0"/>
        </a:defRPr>
      </a:lvl2pPr>
      <a:lvl3pPr marL="1142942" indent="-228588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  <a:sym typeface="Calibri" charset="0"/>
        </a:defRPr>
      </a:lvl3pPr>
      <a:lvl4pPr marL="1600118" indent="-228588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  <a:sym typeface="Calibri" charset="0"/>
        </a:defRPr>
      </a:lvl4pPr>
      <a:lvl5pPr marL="2057295" indent="-228588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  <a:sym typeface="Calibri" charset="0"/>
        </a:defRPr>
      </a:lvl5pPr>
      <a:lvl6pPr marL="2514471" indent="-228588" algn="l" defTabSz="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648" indent="-228588" algn="l" defTabSz="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8825" indent="-228588" algn="l" defTabSz="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001" indent="-228588" algn="l" defTabSz="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>
                <a:sym typeface="Calibri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>
                <a:sym typeface="Calibri" charset="0"/>
              </a:rPr>
              <a:t>单击此处编辑母版文本样式</a:t>
            </a:r>
            <a:endParaRPr lang="zh-CN" altLang="zh-CN">
              <a:sym typeface="Calibri" charset="0"/>
            </a:endParaRPr>
          </a:p>
          <a:p>
            <a:pPr lvl="1"/>
            <a:r>
              <a:rPr lang="zh-CN" altLang="en-US">
                <a:sym typeface="Calibri" charset="0"/>
              </a:rPr>
              <a:t>第二级</a:t>
            </a:r>
            <a:endParaRPr lang="zh-CN" altLang="zh-CN">
              <a:sym typeface="Calibri" charset="0"/>
            </a:endParaRPr>
          </a:p>
          <a:p>
            <a:pPr lvl="2"/>
            <a:r>
              <a:rPr lang="zh-CN" altLang="en-US">
                <a:sym typeface="Calibri" charset="0"/>
              </a:rPr>
              <a:t>第三级</a:t>
            </a:r>
            <a:endParaRPr lang="zh-CN" altLang="zh-CN">
              <a:sym typeface="Calibri" charset="0"/>
            </a:endParaRPr>
          </a:p>
          <a:p>
            <a:pPr lvl="3"/>
            <a:r>
              <a:rPr lang="zh-CN" altLang="en-US">
                <a:sym typeface="Calibri" charset="0"/>
              </a:rPr>
              <a:t>第四级</a:t>
            </a:r>
            <a:endParaRPr lang="zh-CN" altLang="zh-CN">
              <a:sym typeface="Calibri" charset="0"/>
            </a:endParaRPr>
          </a:p>
          <a:p>
            <a:pPr lvl="4"/>
            <a:r>
              <a:rPr lang="zh-CN" altLang="en-US">
                <a:sym typeface="Calibri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solidFill>
                  <a:srgbClr val="898989"/>
                </a:solidFill>
                <a:sym typeface="Calibri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21EB1126-E475-EF49-B07C-35545CA8CCFF}" type="datetime1">
              <a:rPr lang="zh-CN" altLang="en-US" smtClean="0"/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2017/9/9</a:t>
            </a:fld>
            <a:endParaRPr lang="zh-CN" altLang="en-US" smtClean="0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356351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kumimoji="0" sz="1200">
                <a:solidFill>
                  <a:srgbClr val="898989"/>
                </a:solidFill>
                <a:sym typeface="Calibri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zh-CN" altLang="zh-CN" smtClean="0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356351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solidFill>
                  <a:srgbClr val="898989"/>
                </a:solidFill>
                <a:sym typeface="Calibri" charset="0"/>
              </a:defRPr>
            </a:lvl1pPr>
          </a:lstStyle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fld id="{A77EA33D-1AAC-F448-8134-27AB4D2CB54A}" type="slidenum">
              <a:rPr lang="zh-CN" altLang="en-US" smtClean="0"/>
              <a:pPr defTabSz="91435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08277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宋体" charset="0"/>
          <a:sym typeface="Calibr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  <a:sym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  <a:sym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  <a:sym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  <a:sym typeface="Calibri" charset="0"/>
        </a:defRPr>
      </a:lvl5pPr>
      <a:lvl6pPr marL="4571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91435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13715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182870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882" indent="-342882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>
          <a:solidFill>
            <a:schemeClr val="tx1"/>
          </a:solidFill>
          <a:latin typeface="+mn-lt"/>
          <a:ea typeface="+mn-ea"/>
          <a:cs typeface="宋体" charset="0"/>
          <a:sym typeface="Calibri" charset="0"/>
        </a:defRPr>
      </a:lvl1pPr>
      <a:lvl2pPr marL="742912" indent="-285736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>
          <a:solidFill>
            <a:schemeClr val="tx1"/>
          </a:solidFill>
          <a:latin typeface="+mn-lt"/>
          <a:ea typeface="+mn-ea"/>
          <a:sym typeface="Calibri" charset="0"/>
        </a:defRPr>
      </a:lvl2pPr>
      <a:lvl3pPr marL="1142942" indent="-228588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>
          <a:solidFill>
            <a:schemeClr val="tx1"/>
          </a:solidFill>
          <a:latin typeface="+mn-lt"/>
          <a:ea typeface="+mn-ea"/>
          <a:sym typeface="Calibri" charset="0"/>
        </a:defRPr>
      </a:lvl3pPr>
      <a:lvl4pPr marL="1600118" indent="-228588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  <a:sym typeface="Calibri" charset="0"/>
        </a:defRPr>
      </a:lvl4pPr>
      <a:lvl5pPr marL="2057295" indent="-228588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>
          <a:solidFill>
            <a:schemeClr val="tx1"/>
          </a:solidFill>
          <a:latin typeface="+mn-lt"/>
          <a:ea typeface="+mn-ea"/>
          <a:sym typeface="Calibri" charset="0"/>
        </a:defRPr>
      </a:lvl5pPr>
      <a:lvl6pPr marL="2514471" indent="-228588" algn="l" defTabSz="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648" indent="-228588" algn="l" defTabSz="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8825" indent="-228588" algn="l" defTabSz="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001" indent="-228588" algn="l" defTabSz="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0012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F65645-F1AC-4AC3-8546-D79F8D1D015E}" type="datetime1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2017/9/9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AC7816-67DA-42EA-A0FB-EB3D4B33F67B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7" name="矩形 6"/>
          <p:cNvSpPr>
            <a:spLocks noChangeAspect="1"/>
          </p:cNvSpPr>
          <p:nvPr userDrawn="1"/>
        </p:nvSpPr>
        <p:spPr>
          <a:xfrm>
            <a:off x="8296192" y="19798"/>
            <a:ext cx="3450491" cy="917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>
            <a:grpSpLocks noChangeAspect="1"/>
          </p:cNvGrpSpPr>
          <p:nvPr userDrawn="1"/>
        </p:nvGrpSpPr>
        <p:grpSpPr>
          <a:xfrm>
            <a:off x="9840416" y="132653"/>
            <a:ext cx="2143955" cy="591426"/>
            <a:chOff x="6288699" y="125456"/>
            <a:chExt cx="2623273" cy="96486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6856" y="230959"/>
              <a:ext cx="1525116" cy="65510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699" y="125456"/>
              <a:ext cx="964866" cy="9648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30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___1.xls"/><Relationship Id="rId4" Type="http://schemas.openxmlformats.org/officeDocument/2006/relationships/image" Target="../media/image8.png"/><Relationship Id="rId5" Type="http://schemas.openxmlformats.org/officeDocument/2006/relationships/chart" Target="../charts/chart1.xml"/><Relationship Id="rId6" Type="http://schemas.openxmlformats.org/officeDocument/2006/relationships/image" Target="../media/image9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tiff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tiff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image" Target="../media/image27.png"/><Relationship Id="rId3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2.png"/><Relationship Id="rId5" Type="http://schemas.openxmlformats.org/officeDocument/2006/relationships/image" Target="../media/image34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27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43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27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27.png"/><Relationship Id="rId6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0416" y="30997"/>
            <a:ext cx="11521440" cy="3199701"/>
          </a:xfrm>
        </p:spPr>
        <p:txBody>
          <a:bodyPr>
            <a:normAutofit/>
          </a:bodyPr>
          <a:lstStyle/>
          <a:p>
            <a:r>
              <a:rPr kumimoji="1" lang="en-US" altLang="zh-CN" sz="32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NIPT</a:t>
            </a:r>
            <a:r>
              <a:rPr kumimoji="1" lang="zh-CN" altLang="en-US" sz="32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的假阳性和假阴性问题</a:t>
            </a:r>
            <a:endParaRPr kumimoji="1" lang="zh-CN" altLang="en-US" sz="32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69136" y="4358737"/>
            <a:ext cx="9144000" cy="1655762"/>
          </a:xfrm>
        </p:spPr>
        <p:txBody>
          <a:bodyPr/>
          <a:lstStyle/>
          <a:p>
            <a:r>
              <a:rPr kumimoji="1" lang="zh-CN" altLang="en-US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北京协和医院妇产科  蒋宇林</a:t>
            </a:r>
            <a:endParaRPr kumimoji="1" lang="zh-CN" altLang="en-US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094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ChangeArrowheads="1"/>
          </p:cNvSpPr>
          <p:nvPr>
            <p:ph type="title"/>
          </p:nvPr>
        </p:nvSpPr>
        <p:spPr>
          <a:xfrm>
            <a:off x="260461" y="404813"/>
            <a:ext cx="103632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/>
              <a:t>近</a:t>
            </a:r>
            <a:r>
              <a:rPr lang="en-US" altLang="zh-CN" sz="3600" dirty="0" smtClean="0"/>
              <a:t>40</a:t>
            </a:r>
            <a:r>
              <a:rPr lang="zh-CN" altLang="en-US" sz="3600" dirty="0" smtClean="0"/>
              <a:t>年产前</a:t>
            </a:r>
            <a:r>
              <a:rPr lang="zh-CN" altLang="en-US" sz="3600" dirty="0"/>
              <a:t>筛查的发展历程</a:t>
            </a:r>
          </a:p>
        </p:txBody>
      </p:sp>
      <p:graphicFrame>
        <p:nvGraphicFramePr>
          <p:cNvPr id="12" name="图示 11"/>
          <p:cNvGraphicFramePr/>
          <p:nvPr>
            <p:extLst/>
          </p:nvPr>
        </p:nvGraphicFramePr>
        <p:xfrm>
          <a:off x="260461" y="1853103"/>
          <a:ext cx="7032274" cy="4740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/>
          </p:nvPr>
        </p:nvGraphicFramePr>
        <p:xfrm>
          <a:off x="7824864" y="1244321"/>
          <a:ext cx="4014034" cy="5448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821"/>
                <a:gridCol w="2215213"/>
              </a:tblGrid>
              <a:tr h="67442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国外发展起点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国内发展起点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9941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上世纪</a:t>
                      </a:r>
                      <a:r>
                        <a:rPr lang="en-US" altLang="zh-CN" dirty="0" smtClean="0"/>
                        <a:t>70</a:t>
                      </a:r>
                      <a:r>
                        <a:rPr lang="zh-CN" altLang="en-US" dirty="0" smtClean="0"/>
                        <a:t>年代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上世纪</a:t>
                      </a:r>
                      <a:r>
                        <a:rPr lang="en-US" altLang="zh-CN" dirty="0" smtClean="0"/>
                        <a:t>80</a:t>
                      </a:r>
                      <a:r>
                        <a:rPr lang="zh-CN" altLang="en-US" dirty="0" smtClean="0"/>
                        <a:t>年代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5937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上世纪</a:t>
                      </a:r>
                      <a:r>
                        <a:rPr lang="en-US" altLang="zh-CN" dirty="0" smtClean="0"/>
                        <a:t>80</a:t>
                      </a:r>
                      <a:r>
                        <a:rPr lang="zh-CN" altLang="en-US" dirty="0" smtClean="0"/>
                        <a:t>年代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上世纪</a:t>
                      </a:r>
                      <a:r>
                        <a:rPr lang="en-US" altLang="zh-CN" dirty="0" smtClean="0"/>
                        <a:t>90</a:t>
                      </a:r>
                      <a:r>
                        <a:rPr lang="zh-CN" altLang="en-US" dirty="0" smtClean="0"/>
                        <a:t>年代后期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1933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2000</a:t>
                      </a:r>
                      <a:r>
                        <a:rPr lang="zh-CN" altLang="en-US" dirty="0" smtClean="0"/>
                        <a:t>年左右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2005</a:t>
                      </a:r>
                      <a:r>
                        <a:rPr lang="zh-CN" altLang="en-US" dirty="0" smtClean="0"/>
                        <a:t>年之后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0434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2005</a:t>
                      </a:r>
                      <a:r>
                        <a:rPr lang="zh-CN" altLang="en-US" dirty="0" smtClean="0"/>
                        <a:t>年左右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2008-2010</a:t>
                      </a:r>
                      <a:r>
                        <a:rPr lang="zh-CN" altLang="en-US" dirty="0" smtClean="0"/>
                        <a:t>年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9155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2013-14</a:t>
                      </a:r>
                      <a:r>
                        <a:rPr lang="zh-CN" altLang="en-US" dirty="0" smtClean="0"/>
                        <a:t>年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2011-12</a:t>
                      </a:r>
                      <a:r>
                        <a:rPr lang="zh-CN" altLang="en-US" dirty="0" smtClean="0"/>
                        <a:t>年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9409648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00" y="306388"/>
            <a:ext cx="8277225" cy="7477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dirty="0" smtClean="0">
                <a:latin typeface="仿宋" panose="02010609060101010101" pitchFamily="49" charset="-122"/>
                <a:ea typeface="仿宋" panose="02010609060101010101" pitchFamily="49" charset="-122"/>
                <a:cs typeface="+mj-cs"/>
              </a:rPr>
              <a:t>NIPT</a:t>
            </a:r>
            <a:r>
              <a:rPr lang="zh-CN" altLang="en-US" dirty="0" smtClean="0">
                <a:latin typeface="仿宋" panose="02010609060101010101" pitchFamily="49" charset="-122"/>
                <a:ea typeface="仿宋" panose="02010609060101010101" pitchFamily="49" charset="-122"/>
                <a:cs typeface="+mj-cs"/>
              </a:rPr>
              <a:t>带来胎儿非整倍体产前筛查的整体进步</a:t>
            </a:r>
            <a:endParaRPr dirty="0">
              <a:latin typeface="仿宋" panose="02010609060101010101" pitchFamily="49" charset="-122"/>
              <a:ea typeface="仿宋" panose="02010609060101010101" pitchFamily="49" charset="-122"/>
              <a:cs typeface="+mj-cs"/>
            </a:endParaRPr>
          </a:p>
        </p:txBody>
      </p:sp>
      <p:graphicFrame>
        <p:nvGraphicFramePr>
          <p:cNvPr id="110594" name="Content Placeholder 3"/>
          <p:cNvGraphicFramePr>
            <a:graphicFrameLocks/>
          </p:cNvGraphicFramePr>
          <p:nvPr/>
        </p:nvGraphicFramePr>
        <p:xfrm>
          <a:off x="1473200" y="1282700"/>
          <a:ext cx="7645400" cy="528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图表" r:id="rId3" imgW="7643752" imgH="5290891" progId="Excel.Chart.8">
                  <p:embed/>
                </p:oleObj>
              </mc:Choice>
              <mc:Fallback>
                <p:oleObj name="图表" r:id="rId3" imgW="7643752" imgH="5290891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200" y="1282700"/>
                        <a:ext cx="7645400" cy="528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690832"/>
              </p:ext>
            </p:extLst>
          </p:nvPr>
        </p:nvGraphicFramePr>
        <p:xfrm>
          <a:off x="9118600" y="1460373"/>
          <a:ext cx="1741488" cy="3645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66188" y="2395539"/>
            <a:ext cx="1790700" cy="369887"/>
          </a:xfrm>
          <a:prstGeom prst="rect">
            <a:avLst/>
          </a:prstGeom>
          <a:solidFill>
            <a:schemeClr val="bg1"/>
          </a:solidFill>
          <a:ln w="3175">
            <a:solidFill>
              <a:srgbClr val="FF0000"/>
            </a:solidFill>
            <a:miter lim="800000"/>
            <a:headEnd/>
            <a:tailEnd/>
          </a:ln>
          <a:effectLst>
            <a:outerShdw blurRad="63500" sx="102000" sy="102000" algn="ctr" rotWithShape="0">
              <a:srgbClr val="000000">
                <a:alpha val="39999"/>
              </a:srgbClr>
            </a:outerShdw>
          </a:effec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kumimoji="0" lang="zh-CN" altLang="en-US" sz="1800" b="1">
                <a:solidFill>
                  <a:srgbClr val="FF0000"/>
                </a:solidFill>
                <a:latin typeface="Calibri" charset="0"/>
              </a:rPr>
              <a:t>假阳性率</a:t>
            </a:r>
            <a:r>
              <a:rPr kumimoji="0" lang="en-US" altLang="zh-CN" sz="1800" b="1">
                <a:solidFill>
                  <a:srgbClr val="FF0000"/>
                </a:solidFill>
                <a:latin typeface="Calibri" charset="0"/>
              </a:rPr>
              <a:t> &lt; 0.5%</a:t>
            </a:r>
          </a:p>
        </p:txBody>
      </p:sp>
      <p:sp>
        <p:nvSpPr>
          <p:cNvPr id="110597" name="TextBox 7"/>
          <p:cNvSpPr txBox="1">
            <a:spLocks noChangeArrowheads="1"/>
          </p:cNvSpPr>
          <p:nvPr/>
        </p:nvSpPr>
        <p:spPr bwMode="auto">
          <a:xfrm>
            <a:off x="1738313" y="6084888"/>
            <a:ext cx="6400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kumimoji="0" lang="en-US" altLang="zh-CN" sz="1000">
                <a:solidFill>
                  <a:srgbClr val="000000"/>
                </a:solidFill>
                <a:latin typeface="Calibri" charset="0"/>
              </a:rPr>
              <a:t>*ACOG practice bulletin no. 77, Obstet Gynecol 2007;109:217-27.</a:t>
            </a:r>
          </a:p>
        </p:txBody>
      </p:sp>
      <p:grpSp>
        <p:nvGrpSpPr>
          <p:cNvPr id="110598" name="Group 8"/>
          <p:cNvGrpSpPr>
            <a:grpSpLocks/>
          </p:cNvGrpSpPr>
          <p:nvPr/>
        </p:nvGrpSpPr>
        <p:grpSpPr bwMode="auto">
          <a:xfrm>
            <a:off x="2968625" y="2286000"/>
            <a:ext cx="1676400" cy="762000"/>
            <a:chOff x="-1828800" y="1752600"/>
            <a:chExt cx="1676400" cy="762000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-1828800" y="1752600"/>
              <a:ext cx="1676400" cy="762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63500" sx="111000" sy="111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/>
              <a:endParaRPr kumimoji="0" lang="en-US" altLang="en-US" sz="1800">
                <a:solidFill>
                  <a:srgbClr val="FFFFFF"/>
                </a:solidFill>
                <a:latin typeface="Calibri" charset="0"/>
              </a:endParaRPr>
            </a:p>
          </p:txBody>
        </p:sp>
        <p:sp>
          <p:nvSpPr>
            <p:cNvPr id="110608" name="TextBox 10"/>
            <p:cNvSpPr txBox="1">
              <a:spLocks noChangeArrowheads="1"/>
            </p:cNvSpPr>
            <p:nvPr/>
          </p:nvSpPr>
          <p:spPr bwMode="auto">
            <a:xfrm>
              <a:off x="-1749425" y="1947863"/>
              <a:ext cx="1527175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kumimoji="0" lang="zh-CN" altLang="en-US" sz="1600" b="1">
                  <a:solidFill>
                    <a:srgbClr val="002060"/>
                  </a:solidFill>
                  <a:latin typeface="Calibri" charset="0"/>
                </a:rPr>
                <a:t>假阳性率</a:t>
              </a:r>
              <a:r>
                <a:rPr kumimoji="0" lang="en-US" altLang="zh-CN" sz="1600" b="1">
                  <a:solidFill>
                    <a:srgbClr val="002060"/>
                  </a:solidFill>
                  <a:latin typeface="Calibri" charset="0"/>
                </a:rPr>
                <a:t>=5.0%</a:t>
              </a:r>
            </a:p>
          </p:txBody>
        </p:sp>
      </p:grpSp>
      <p:pic>
        <p:nvPicPr>
          <p:cNvPr id="12" name="Picture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304572" y="5334000"/>
            <a:ext cx="664027" cy="651578"/>
          </a:xfrm>
          <a:prstGeom prst="ellipse">
            <a:avLst/>
          </a:prstGeom>
          <a:ln w="12700" cap="rnd">
            <a:solidFill>
              <a:schemeClr val="bg2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10600" name="Group 12"/>
          <p:cNvGrpSpPr>
            <a:grpSpLocks/>
          </p:cNvGrpSpPr>
          <p:nvPr/>
        </p:nvGrpSpPr>
        <p:grpSpPr bwMode="auto">
          <a:xfrm>
            <a:off x="6521451" y="5541964"/>
            <a:ext cx="436563" cy="269875"/>
            <a:chOff x="5582109" y="6368906"/>
            <a:chExt cx="435935" cy="26936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5582109" y="6368906"/>
              <a:ext cx="0" cy="269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582109" y="6638266"/>
              <a:ext cx="43593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601" name="Group 15"/>
          <p:cNvGrpSpPr>
            <a:grpSpLocks/>
          </p:cNvGrpSpPr>
          <p:nvPr/>
        </p:nvGrpSpPr>
        <p:grpSpPr bwMode="auto">
          <a:xfrm flipH="1">
            <a:off x="8310563" y="5541964"/>
            <a:ext cx="436562" cy="269875"/>
            <a:chOff x="5582109" y="6368906"/>
            <a:chExt cx="435935" cy="26936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582109" y="6368906"/>
              <a:ext cx="0" cy="269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582109" y="6638266"/>
              <a:ext cx="43593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877300" y="5105400"/>
            <a:ext cx="1847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kumimoji="0" lang="zh-CN" altLang="en-US" sz="1600">
                <a:solidFill>
                  <a:srgbClr val="000000"/>
                </a:solidFill>
                <a:latin typeface="Calibri" charset="0"/>
              </a:rPr>
              <a:t>胎儿游离</a:t>
            </a:r>
            <a:r>
              <a:rPr kumimoji="0" lang="en-US" altLang="zh-CN" sz="1600">
                <a:solidFill>
                  <a:srgbClr val="000000"/>
                </a:solidFill>
                <a:latin typeface="Calibri" charset="0"/>
              </a:rPr>
              <a:t>DNA</a:t>
            </a:r>
            <a:r>
              <a:rPr kumimoji="0" lang="zh-CN" altLang="en-US" sz="1600">
                <a:solidFill>
                  <a:srgbClr val="000000"/>
                </a:solidFill>
                <a:latin typeface="Calibri" charset="0"/>
              </a:rPr>
              <a:t>检测</a:t>
            </a:r>
            <a:endParaRPr kumimoji="0" lang="en-US" altLang="zh-CN" sz="16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01444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43199" y="365125"/>
            <a:ext cx="8322590" cy="1325563"/>
          </a:xfrm>
        </p:spPr>
        <p:txBody>
          <a:bodyPr>
            <a:normAutofit/>
          </a:bodyPr>
          <a:lstStyle/>
          <a:p>
            <a:r>
              <a:rPr kumimoji="1" lang="en-US" altLang="zh-CN" sz="2800" dirty="0" smtClean="0"/>
              <a:t>NIPT</a:t>
            </a:r>
            <a:r>
              <a:rPr kumimoji="1" lang="zh-CN" altLang="en-US" sz="2800" dirty="0" smtClean="0"/>
              <a:t>的准确性</a:t>
            </a:r>
            <a:r>
              <a:rPr kumimoji="1" lang="en-US" altLang="zh-CN" sz="2800" dirty="0" smtClean="0"/>
              <a:t>—2016</a:t>
            </a:r>
            <a:r>
              <a:rPr kumimoji="1" lang="zh-CN" altLang="en-US" sz="2800" dirty="0" smtClean="0"/>
              <a:t>年多个研究的荟萃分析</a:t>
            </a:r>
            <a:endParaRPr kumimoji="1" lang="zh-CN" altLang="en-US" sz="2800" dirty="0"/>
          </a:p>
        </p:txBody>
      </p:sp>
      <p:graphicFrame>
        <p:nvGraphicFramePr>
          <p:cNvPr id="4" name="Table 1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243084"/>
              </p:ext>
            </p:extLst>
          </p:nvPr>
        </p:nvGraphicFramePr>
        <p:xfrm>
          <a:off x="2246312" y="1690688"/>
          <a:ext cx="7699375" cy="4010028"/>
        </p:xfrm>
        <a:graphic>
          <a:graphicData uri="http://schemas.openxmlformats.org/drawingml/2006/table">
            <a:tbl>
              <a:tblPr/>
              <a:tblGrid>
                <a:gridCol w="1470025"/>
                <a:gridCol w="1098550"/>
                <a:gridCol w="1003300"/>
                <a:gridCol w="1036637"/>
                <a:gridCol w="979488"/>
                <a:gridCol w="1038225"/>
                <a:gridCol w="1073150"/>
              </a:tblGrid>
              <a:tr h="668338"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T21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T18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T13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68338"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低危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高危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低危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高危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低危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高危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</a:tr>
              <a:tr h="668338"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检出率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95.9%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97%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86.5%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93%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77.5%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95%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</a:tr>
              <a:tr h="668338"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假阳性率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0.1%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0.3%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0.2%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0.3%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0.1%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0.1%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</a:tr>
              <a:tr h="668338"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阳性预测值</a:t>
                      </a: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82%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91%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37%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84%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49%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87%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</a:tr>
              <a:tr h="668338"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阴性漏检率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1:5570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1:1054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1:7194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1:930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1:8506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1pPr>
                      <a:lvl2pPr marL="742950" indent="-28575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2pPr>
                      <a:lvl3pPr marL="11430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3pPr>
                      <a:lvl4pPr marL="16002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4pPr>
                      <a:lvl5pPr marL="2057400" indent="-228600">
                        <a:spcBef>
                          <a:spcPts val="2950"/>
                        </a:spcBef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5pPr>
                      <a:lvl6pPr marL="25146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6pPr>
                      <a:lvl7pPr marL="29718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7pPr>
                      <a:lvl8pPr marL="34290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8pPr>
                      <a:lvl9pPr marL="3886200" indent="-228600" fontAlgn="base">
                        <a:spcBef>
                          <a:spcPts val="2950"/>
                        </a:spcBef>
                        <a:spcAft>
                          <a:spcPct val="0"/>
                        </a:spcAft>
                        <a:buSzPct val="75000"/>
                        <a:defRPr sz="2300">
                          <a:solidFill>
                            <a:srgbClr val="FFFFFF"/>
                          </a:solidFill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ea typeface="Helvetica Light" charset="0"/>
                          <a:cs typeface="Helvetica Light" charset="0"/>
                          <a:sym typeface="Helvetica Light" charset="0"/>
                        </a:rPr>
                        <a:t>1:4265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ea typeface="Helvetica Light" charset="0"/>
                        <a:cs typeface="Helvetica Light" charset="0"/>
                        <a:sym typeface="Helvetica Light" charset="0"/>
                      </a:endParaRPr>
                    </a:p>
                  </a:txBody>
                  <a:tcPr marL="35719" marR="35719" marT="35719" marB="357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4"/>
                    </a:solidFill>
                  </a:tcPr>
                </a:tc>
              </a:tr>
            </a:tbl>
          </a:graphicData>
        </a:graphic>
      </p:graphicFrame>
      <p:sp>
        <p:nvSpPr>
          <p:cNvPr id="5" name="Shape 134"/>
          <p:cNvSpPr/>
          <p:nvPr/>
        </p:nvSpPr>
        <p:spPr>
          <a:xfrm>
            <a:off x="3441916" y="6088510"/>
            <a:ext cx="875008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3500"/>
              </a:lnSpc>
              <a:spcBef>
                <a:spcPts val="1200"/>
              </a:spcBef>
              <a:defRPr sz="19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rPr dirty="0"/>
              <a:t>Taylor-Phillips S, et al. BMJ Open 2016;6:e010002. doi:10.1136/bmjopen-2015-010002 </a:t>
            </a:r>
          </a:p>
        </p:txBody>
      </p:sp>
    </p:spTree>
    <p:extLst>
      <p:ext uri="{BB962C8B-B14F-4D97-AF65-F5344CB8AC3E}">
        <p14:creationId xmlns:p14="http://schemas.microsoft.com/office/powerpoint/2010/main" val="195777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 dirty="0" smtClean="0"/>
              <a:t>什么是</a:t>
            </a:r>
            <a:r>
              <a:rPr kumimoji="1" lang="en-US" altLang="zh-CN" sz="3200" dirty="0" smtClean="0"/>
              <a:t>NIPT</a:t>
            </a:r>
            <a:r>
              <a:rPr kumimoji="1" lang="zh-CN" altLang="en-US" sz="3200" dirty="0" smtClean="0"/>
              <a:t>的假阳性</a:t>
            </a:r>
            <a:r>
              <a:rPr kumimoji="1" lang="zh-CN" altLang="en-US" sz="3200" dirty="0" smtClean="0"/>
              <a:t>和假阴性？</a:t>
            </a:r>
            <a:endParaRPr kumimoji="1" lang="zh-CN" altLang="en-US" sz="3200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200" y="2089096"/>
            <a:ext cx="10909515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400" dirty="0" smtClean="0">
                <a:solidFill>
                  <a:srgbClr val="FF0000"/>
                </a:solidFill>
                <a:latin typeface="Heiti SC Light" charset="-122"/>
                <a:ea typeface="Heiti SC Light" charset="-122"/>
                <a:cs typeface="Heiti SC Light" charset="-122"/>
              </a:rPr>
              <a:t>假阳性</a:t>
            </a:r>
            <a:r>
              <a:rPr kumimoji="1" lang="zh-CN" altLang="en-US" sz="2400" dirty="0" smtClean="0">
                <a:solidFill>
                  <a:srgbClr val="FF0000"/>
                </a:solidFill>
                <a:latin typeface="Heiti SC Light" charset="-122"/>
                <a:ea typeface="Heiti SC Light" charset="-122"/>
                <a:cs typeface="Heiti SC Light" charset="-122"/>
              </a:rPr>
              <a:t>：结果提示异常高风险。但胎儿是正常的</a:t>
            </a:r>
            <a:endParaRPr kumimoji="1" lang="en-US" altLang="zh-CN" sz="2400" dirty="0" smtClean="0">
              <a:solidFill>
                <a:srgbClr val="FF0000"/>
              </a:solidFill>
              <a:latin typeface="Heiti SC Light" charset="-122"/>
              <a:ea typeface="Heiti SC Light" charset="-122"/>
              <a:cs typeface="Heiti SC Light" charset="-122"/>
            </a:endParaRPr>
          </a:p>
          <a:p>
            <a:pPr lvl="1">
              <a:lnSpc>
                <a:spcPct val="150000"/>
              </a:lnSpc>
            </a:pPr>
            <a:r>
              <a:rPr kumimoji="1" lang="en-US" altLang="zh-CN" sz="2000" dirty="0" smtClean="0">
                <a:latin typeface="Heiti SC Light" charset="-122"/>
                <a:ea typeface="Heiti SC Light" charset="-122"/>
                <a:cs typeface="Heiti SC Light" charset="-122"/>
              </a:rPr>
              <a:t>NIPT</a:t>
            </a:r>
            <a:r>
              <a:rPr kumimoji="1" lang="zh-CN" altLang="en-US" sz="2000" dirty="0" smtClean="0">
                <a:latin typeface="Heiti SC Light" charset="-122"/>
                <a:ea typeface="Heiti SC Light" charset="-122"/>
                <a:cs typeface="Heiti SC Light" charset="-122"/>
              </a:rPr>
              <a:t>的结果提示非整倍体高风险，但胎儿是正常的（二倍体）或其他异常核型结果</a:t>
            </a:r>
            <a:endParaRPr kumimoji="1" lang="en-US" altLang="zh-CN" sz="2000" dirty="0" smtClean="0">
              <a:latin typeface="Heiti SC Light" charset="-122"/>
              <a:ea typeface="Heiti SC Light" charset="-122"/>
              <a:cs typeface="Heiti SC Light" charset="-122"/>
            </a:endParaRPr>
          </a:p>
          <a:p>
            <a:pPr lvl="1">
              <a:lnSpc>
                <a:spcPct val="150000"/>
              </a:lnSpc>
            </a:pPr>
            <a:endParaRPr kumimoji="1" lang="en-US" altLang="zh-CN" sz="2000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400" dirty="0" smtClean="0">
                <a:solidFill>
                  <a:srgbClr val="FF0000"/>
                </a:solidFill>
                <a:latin typeface="Heiti SC Light" charset="-122"/>
                <a:ea typeface="Heiti SC Light" charset="-122"/>
                <a:cs typeface="Heiti SC Light" charset="-122"/>
              </a:rPr>
              <a:t>假阴性</a:t>
            </a:r>
            <a:r>
              <a:rPr kumimoji="1" lang="zh-CN" altLang="en-US" sz="2400" dirty="0" smtClean="0">
                <a:solidFill>
                  <a:srgbClr val="FF0000"/>
                </a:solidFill>
                <a:latin typeface="Heiti SC Light" charset="-122"/>
                <a:ea typeface="Heiti SC Light" charset="-122"/>
                <a:cs typeface="Heiti SC Light" charset="-122"/>
              </a:rPr>
              <a:t>：结果提示是低风险的，但胎儿存在染色体异常的问题</a:t>
            </a:r>
            <a:endParaRPr kumimoji="1" lang="en-US" altLang="zh-CN" sz="2400" dirty="0" smtClean="0">
              <a:solidFill>
                <a:srgbClr val="FF0000"/>
              </a:solidFill>
              <a:latin typeface="Heiti SC Light" charset="-122"/>
              <a:ea typeface="Heiti SC Light" charset="-122"/>
              <a:cs typeface="Heiti SC Light" charset="-122"/>
            </a:endParaRPr>
          </a:p>
          <a:p>
            <a:pPr lvl="1">
              <a:lnSpc>
                <a:spcPct val="150000"/>
              </a:lnSpc>
            </a:pPr>
            <a:r>
              <a:rPr kumimoji="1" lang="en-US" altLang="zh-CN" sz="2000" dirty="0" smtClean="0">
                <a:latin typeface="Heiti SC Light" charset="-122"/>
                <a:ea typeface="Heiti SC Light" charset="-122"/>
                <a:cs typeface="Heiti SC Light" charset="-122"/>
              </a:rPr>
              <a:t>NIPT</a:t>
            </a:r>
            <a:r>
              <a:rPr kumimoji="1" lang="zh-CN" altLang="en-US" sz="2000" dirty="0" smtClean="0">
                <a:latin typeface="Heiti SC Light" charset="-122"/>
                <a:ea typeface="Heiti SC Light" charset="-122"/>
                <a:cs typeface="Heiti SC Light" charset="-122"/>
              </a:rPr>
              <a:t>的结果提示是非整倍体低风险，但胎儿核型是非整倍体异常或其他异常结果</a:t>
            </a:r>
            <a:r>
              <a:rPr kumimoji="1" lang="zh-CN" altLang="en-US" sz="2000" dirty="0">
                <a:latin typeface="Heiti SC Light" charset="-122"/>
                <a:ea typeface="Heiti SC Light" charset="-122"/>
                <a:cs typeface="Heiti SC Light" charset="-122"/>
              </a:rPr>
              <a:t>，</a:t>
            </a:r>
            <a:r>
              <a:rPr kumimoji="1" lang="zh-CN" altLang="en-US" sz="2000" dirty="0" smtClean="0">
                <a:latin typeface="Heiti SC Light" charset="-122"/>
                <a:ea typeface="Heiti SC Light" charset="-122"/>
                <a:cs typeface="Heiti SC Light" charset="-122"/>
              </a:rPr>
              <a:t>与之不相符合</a:t>
            </a:r>
            <a:endParaRPr kumimoji="1" lang="zh-CN" altLang="en-US" sz="2000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764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altLang="zh-CN" sz="3200" dirty="0" smtClean="0"/>
              <a:t>NIPT</a:t>
            </a:r>
            <a:r>
              <a:rPr lang="zh-CN" altLang="en-US" sz="3200" dirty="0" smtClean="0"/>
              <a:t>有不准确的吗？</a:t>
            </a:r>
            <a:r>
              <a:rPr lang="zh-CN" altLang="en-US" sz="2800" dirty="0" smtClean="0"/>
              <a:t>我院</a:t>
            </a:r>
            <a:r>
              <a:rPr lang="zh-CN" altLang="en-US" sz="2800" dirty="0" smtClean="0"/>
              <a:t>的一例假阴性</a:t>
            </a:r>
            <a:r>
              <a:rPr sz="2800" dirty="0" smtClean="0"/>
              <a:t>病例</a:t>
            </a:r>
            <a:endParaRPr sz="2800" dirty="0"/>
          </a:p>
        </p:txBody>
      </p:sp>
      <p:sp>
        <p:nvSpPr>
          <p:cNvPr id="167" name="Shape 167"/>
          <p:cNvSpPr>
            <a:spLocks noGrp="1"/>
          </p:cNvSpPr>
          <p:nvPr>
            <p:ph idx="1"/>
          </p:nvPr>
        </p:nvSpPr>
        <p:spPr>
          <a:xfrm>
            <a:off x="838200" y="1825625"/>
            <a:ext cx="11172986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1687"/>
              </a:spcBef>
              <a:defRPr sz="2600"/>
            </a:pPr>
            <a:r>
              <a:rPr sz="2000" dirty="0"/>
              <a:t>薛某，33岁。宫内孕27周</a:t>
            </a:r>
          </a:p>
          <a:p>
            <a:pPr>
              <a:lnSpc>
                <a:spcPct val="150000"/>
              </a:lnSpc>
              <a:spcBef>
                <a:spcPts val="1687"/>
              </a:spcBef>
              <a:defRPr sz="2600"/>
            </a:pPr>
            <a:r>
              <a:rPr sz="2000" dirty="0"/>
              <a:t>我院早孕期NT测定1.2mm，中孕期唐氏筛查T21/T8均低风险（&lt;1/1000）</a:t>
            </a:r>
          </a:p>
          <a:p>
            <a:pPr>
              <a:lnSpc>
                <a:spcPct val="150000"/>
              </a:lnSpc>
              <a:spcBef>
                <a:spcPts val="1687"/>
              </a:spcBef>
              <a:defRPr sz="2600"/>
            </a:pPr>
            <a:r>
              <a:rPr sz="2000" dirty="0"/>
              <a:t>中孕期超声提示双侧脉络膜囊肿，双手握拳姿势可疑</a:t>
            </a:r>
          </a:p>
          <a:p>
            <a:pPr>
              <a:lnSpc>
                <a:spcPct val="150000"/>
              </a:lnSpc>
              <a:spcBef>
                <a:spcPts val="1687"/>
              </a:spcBef>
              <a:defRPr sz="2600"/>
            </a:pPr>
            <a:r>
              <a:rPr sz="2000" dirty="0"/>
              <a:t>自行外送两家较大检测机构检测NIPT Z值为－1.4及3.3</a:t>
            </a:r>
          </a:p>
          <a:p>
            <a:pPr>
              <a:lnSpc>
                <a:spcPct val="150000"/>
              </a:lnSpc>
              <a:spcBef>
                <a:spcPts val="1687"/>
              </a:spcBef>
              <a:defRPr sz="2600"/>
            </a:pPr>
            <a:r>
              <a:rPr sz="2000" dirty="0"/>
              <a:t>25周我院行脐穿胎儿为47，XN，＋18</a:t>
            </a:r>
          </a:p>
          <a:p>
            <a:pPr>
              <a:lnSpc>
                <a:spcPct val="150000"/>
              </a:lnSpc>
              <a:spcBef>
                <a:spcPts val="1687"/>
              </a:spcBef>
              <a:defRPr sz="2600"/>
            </a:pPr>
            <a:r>
              <a:rPr sz="2000" dirty="0"/>
              <a:t>引产后胎儿外观略符合18三体外观，病理解剖提示存在主动脉瓣口的增厚和狭窄</a:t>
            </a:r>
          </a:p>
          <a:p>
            <a:pPr>
              <a:lnSpc>
                <a:spcPct val="150000"/>
              </a:lnSpc>
              <a:spcBef>
                <a:spcPts val="1687"/>
              </a:spcBef>
              <a:defRPr sz="2600"/>
            </a:pPr>
            <a:r>
              <a:rPr sz="2000" dirty="0"/>
              <a:t>多点留取胎盘／脐带进行病理及遗传检测</a:t>
            </a:r>
          </a:p>
        </p:txBody>
      </p:sp>
    </p:spTree>
    <p:extLst>
      <p:ext uri="{BB962C8B-B14F-4D97-AF65-F5344CB8AC3E}">
        <p14:creationId xmlns:p14="http://schemas.microsoft.com/office/powerpoint/2010/main" val="3102734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屏幕快照 2016-04-09 上午6.45.4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5444" y="1698585"/>
            <a:ext cx="3491509" cy="3170040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miter lim="400000"/>
          </a:ln>
        </p:spPr>
      </p:pic>
      <p:pic>
        <p:nvPicPr>
          <p:cNvPr id="170" name="屏幕快照 2016-04-09 上午6.46.0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69900" y="1698585"/>
            <a:ext cx="3212307" cy="3170040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miter lim="400000"/>
          </a:ln>
        </p:spPr>
      </p:pic>
      <p:sp>
        <p:nvSpPr>
          <p:cNvPr id="171" name="Shape 171"/>
          <p:cNvSpPr/>
          <p:nvPr/>
        </p:nvSpPr>
        <p:spPr>
          <a:xfrm>
            <a:off x="4621957" y="5148725"/>
            <a:ext cx="2178481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600"/>
            </a:lvl1pPr>
          </a:lstStyle>
          <a:p>
            <a:pPr algn="ctr" defTabSz="410751" hangingPunct="0"/>
            <a:r>
              <a:rPr sz="1828" kern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胎儿典型的握拳姿势</a:t>
            </a:r>
          </a:p>
        </p:txBody>
      </p:sp>
      <p:sp>
        <p:nvSpPr>
          <p:cNvPr id="172" name="Shape 172"/>
          <p:cNvSpPr/>
          <p:nvPr/>
        </p:nvSpPr>
        <p:spPr>
          <a:xfrm>
            <a:off x="8167571" y="5082901"/>
            <a:ext cx="3114636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600"/>
            </a:lvl1pPr>
          </a:lstStyle>
          <a:p>
            <a:pPr algn="ctr" defTabSz="410751" hangingPunct="0"/>
            <a:r>
              <a:rPr sz="1828" kern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胎盘多点活检进行遗传学诊断</a:t>
            </a:r>
          </a:p>
        </p:txBody>
      </p:sp>
      <p:sp>
        <p:nvSpPr>
          <p:cNvPr id="173" name="Shape 173"/>
          <p:cNvSpPr/>
          <p:nvPr/>
        </p:nvSpPr>
        <p:spPr>
          <a:xfrm>
            <a:off x="8069900" y="5650608"/>
            <a:ext cx="3739806" cy="799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203025" indent="-203025" defTabSz="410751" hangingPunct="0">
              <a:lnSpc>
                <a:spcPct val="140000"/>
              </a:lnSpc>
              <a:buSzPct val="75000"/>
              <a:buFontTx/>
              <a:buChar char="•"/>
              <a:defRPr sz="2400"/>
            </a:pPr>
            <a:r>
              <a:rPr sz="1687" kern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脐带多点活检均为18三体</a:t>
            </a:r>
          </a:p>
          <a:p>
            <a:pPr marL="203025" indent="-203025" defTabSz="410751" hangingPunct="0">
              <a:lnSpc>
                <a:spcPct val="140000"/>
              </a:lnSpc>
              <a:buSzPct val="75000"/>
              <a:buFontTx/>
              <a:buChar char="•"/>
              <a:defRPr sz="2400"/>
            </a:pPr>
            <a:r>
              <a:rPr sz="1687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胎盘胎儿面及母体面均为正常二倍体</a:t>
            </a:r>
          </a:p>
        </p:txBody>
      </p:sp>
      <p:pic>
        <p:nvPicPr>
          <p:cNvPr id="7" name="内容占位符 9" descr="IMG_054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79195" y="1698585"/>
            <a:ext cx="2973302" cy="323802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8" name="Shape 171"/>
          <p:cNvSpPr/>
          <p:nvPr/>
        </p:nvSpPr>
        <p:spPr>
          <a:xfrm>
            <a:off x="891205" y="5204574"/>
            <a:ext cx="2178481" cy="353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600"/>
            </a:lvl1pPr>
          </a:lstStyle>
          <a:p>
            <a:pPr algn="ctr" defTabSz="410751" hangingPunct="0"/>
            <a:r>
              <a:rPr sz="1828" kern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胎儿典型的握拳姿势</a:t>
            </a:r>
          </a:p>
        </p:txBody>
      </p:sp>
    </p:spTree>
    <p:extLst>
      <p:ext uri="{BB962C8B-B14F-4D97-AF65-F5344CB8AC3E}">
        <p14:creationId xmlns:p14="http://schemas.microsoft.com/office/powerpoint/2010/main" val="6752599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 idx="4294967295"/>
          </p:nvPr>
        </p:nvSpPr>
        <p:spPr>
          <a:xfrm>
            <a:off x="159083" y="533042"/>
            <a:ext cx="7804150" cy="1492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00"/>
            </a:lvl1pPr>
          </a:lstStyle>
          <a:p>
            <a:r>
              <a:rPr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绒毛细胞的嵌合导致假阴性的</a:t>
            </a: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确切</a:t>
            </a:r>
            <a:r>
              <a:rPr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证据</a:t>
            </a:r>
            <a:endParaRPr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6" name="胎盘嵌合状态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5783" y="-20514"/>
            <a:ext cx="4916217" cy="6899027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hape 177"/>
          <p:cNvSpPr/>
          <p:nvPr/>
        </p:nvSpPr>
        <p:spPr>
          <a:xfrm>
            <a:off x="420504" y="1816100"/>
            <a:ext cx="6434775" cy="4617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30岁孕妇，G1P0</a:t>
            </a: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孕13周, NT测定4.8毫米伴有脐疝突出</a:t>
            </a: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绒毛膜取样和细胞培养：47,XY，+18</a:t>
            </a:r>
          </a:p>
          <a:p>
            <a:pPr defTabSz="410751" hangingPunct="0">
              <a:lnSpc>
                <a:spcPct val="120000"/>
              </a:lnSpc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   FISH检测，结果一致</a:t>
            </a:r>
          </a:p>
          <a:p>
            <a:pPr defTabSz="410751" hangingPunct="0">
              <a:lnSpc>
                <a:spcPct val="120000"/>
              </a:lnSpc>
              <a:defRPr sz="2500"/>
            </a:pPr>
            <a:endParaRPr sz="1758" kern="0" dirty="0">
              <a:solidFill>
                <a:schemeClr val="tx1">
                  <a:lumMod val="85000"/>
                  <a:lumOff val="15000"/>
                </a:schemeClr>
              </a:solidFill>
              <a:sym typeface="Helvetica Light"/>
            </a:endParaRP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孕16周，B超发现胎儿严重的发育迟缓、脐疝、心脏畸形等</a:t>
            </a: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外周血NIPT：chr18的Z值为2.42，chrY的Z值为35.6</a:t>
            </a:r>
          </a:p>
          <a:p>
            <a:pPr defTabSz="410751" hangingPunct="0">
              <a:lnSpc>
                <a:spcPct val="120000"/>
              </a:lnSpc>
              <a:defRPr sz="2500"/>
            </a:pPr>
            <a:endParaRPr sz="1758" kern="0" dirty="0">
              <a:solidFill>
                <a:schemeClr val="tx1">
                  <a:lumMod val="85000"/>
                  <a:lumOff val="15000"/>
                </a:schemeClr>
              </a:solidFill>
              <a:sym typeface="Helvetica Light"/>
            </a:endParaRP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孕17周，孕妇行终止妊娠术，术后病理检查</a:t>
            </a: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脐带组织全部为18三体细胞</a:t>
            </a: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胎盘组织分成10份，</a:t>
            </a: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胎盘外滋养层细胞中，7/10份含少量（3.6%）的18三体细胞</a:t>
            </a: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剩余3份组织显示大概有74%的18 三体细胞</a:t>
            </a:r>
          </a:p>
          <a:p>
            <a:pPr marL="211485" indent="-211485" defTabSz="410751" hangingPunct="0">
              <a:lnSpc>
                <a:spcPct val="120000"/>
              </a:lnSpc>
              <a:buSzPct val="75000"/>
              <a:buFontTx/>
              <a:buChar char="•"/>
              <a:defRPr sz="2500"/>
            </a:pPr>
            <a:r>
              <a:rPr sz="1758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胎盘间叶细胞中，10份组织中都大部分（74%）为18三体细胞</a:t>
            </a:r>
          </a:p>
        </p:txBody>
      </p:sp>
      <p:sp>
        <p:nvSpPr>
          <p:cNvPr id="178" name="Shape 178"/>
          <p:cNvSpPr/>
          <p:nvPr/>
        </p:nvSpPr>
        <p:spPr>
          <a:xfrm>
            <a:off x="159083" y="323850"/>
            <a:ext cx="1803379" cy="418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200"/>
            </a:lvl1pPr>
          </a:lstStyle>
          <a:p>
            <a:pPr algn="ctr" defTabSz="410751" hangingPunct="0"/>
            <a:r>
              <a:rPr lang="zh-CN" altLang="en-US" sz="225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Helvetica Light"/>
              </a:rPr>
              <a:t>假阴性病例二</a:t>
            </a:r>
            <a:endParaRPr sz="2250" kern="0" dirty="0">
              <a:solidFill>
                <a:schemeClr val="tx1">
                  <a:lumMod val="85000"/>
                  <a:lumOff val="15000"/>
                </a:schemeClr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895653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6400" y="36512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zh-CN" altLang="en-US" sz="32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原因之一：胎儿／胎盘染色体不一致（</a:t>
            </a:r>
            <a:r>
              <a:rPr kumimoji="1" lang="en-US" altLang="zh-CN" sz="32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CPM</a:t>
            </a:r>
            <a:r>
              <a:rPr kumimoji="1" lang="zh-CN" altLang="en-US" sz="32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）</a:t>
            </a:r>
            <a:endParaRPr kumimoji="1" lang="zh-CN" altLang="en-US" sz="32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pic>
        <p:nvPicPr>
          <p:cNvPr id="3" name="屏幕快照 2016-02-25 上午1.47.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0123" y="1690688"/>
            <a:ext cx="7200181" cy="4009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屏幕快照 2016-02-25 上午1.46.2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98507" y="1690688"/>
            <a:ext cx="3116462" cy="4009430"/>
          </a:xfrm>
          <a:prstGeom prst="rect">
            <a:avLst/>
          </a:prstGeom>
          <a:ln w="12700">
            <a:solidFill>
              <a:schemeClr val="accent1"/>
            </a:solidFill>
            <a:miter lim="400000"/>
          </a:ln>
        </p:spPr>
      </p:pic>
      <p:sp>
        <p:nvSpPr>
          <p:cNvPr id="5" name="文本框 4"/>
          <p:cNvSpPr txBox="1"/>
          <p:nvPr/>
        </p:nvSpPr>
        <p:spPr>
          <a:xfrm>
            <a:off x="3170336" y="5838616"/>
            <a:ext cx="189795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spc="0" normalizeH="0" baseline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胎盘局限性嵌合</a:t>
            </a:r>
            <a:endParaRPr kumimoji="0" lang="zh-CN" altLang="en-US" sz="20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36001" y="5850780"/>
            <a:ext cx="164147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000" dirty="0" smtClean="0">
                <a:sym typeface="Helvetica Light"/>
              </a:rPr>
              <a:t>胎儿真性</a:t>
            </a:r>
            <a:r>
              <a:rPr kumimoji="0" lang="zh-CN" altLang="en-US" sz="20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嵌合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8281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屏幕快照 2016-02-24 下午10.51.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520" y="-91566"/>
            <a:ext cx="9142961" cy="7041132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4312283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title" idx="4294967295"/>
          </p:nvPr>
        </p:nvSpPr>
        <p:spPr>
          <a:xfrm>
            <a:off x="4732096" y="5554676"/>
            <a:ext cx="7805738" cy="1490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sz="2400">
                <a:solidFill>
                  <a:schemeClr val="tx1">
                    <a:lumMod val="85000"/>
                    <a:lumOff val="15000"/>
                  </a:schemeClr>
                </a:solidFill>
              </a:rPr>
              <a:t>胎盘绒毛结构</a:t>
            </a:r>
          </a:p>
        </p:txBody>
      </p:sp>
      <p:pic>
        <p:nvPicPr>
          <p:cNvPr id="160" name="屏幕快照 2016-02-24 下午10.49.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49953" y="1615064"/>
            <a:ext cx="6782129" cy="4004686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miter lim="400000"/>
          </a:ln>
        </p:spPr>
      </p:pic>
      <p:sp>
        <p:nvSpPr>
          <p:cNvPr id="161" name="Shape 161"/>
          <p:cNvSpPr/>
          <p:nvPr/>
        </p:nvSpPr>
        <p:spPr>
          <a:xfrm>
            <a:off x="8102192" y="3115867"/>
            <a:ext cx="866782" cy="0"/>
          </a:xfrm>
          <a:prstGeom prst="line">
            <a:avLst/>
          </a:prstGeom>
          <a:ln w="25400">
            <a:solidFill>
              <a:srgbClr val="FF2600"/>
            </a:solidFill>
            <a:miter lim="400000"/>
          </a:ln>
        </p:spPr>
        <p:txBody>
          <a:bodyPr lIns="35719" tIns="35719" rIns="35719" bIns="35719" anchor="ctr"/>
          <a:lstStyle/>
          <a:p>
            <a:pPr algn="ctr" defTabSz="410751" hangingPunct="0"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 sz="1687" kern="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sym typeface="Helvetica Light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8102192" y="3356209"/>
            <a:ext cx="866782" cy="1"/>
          </a:xfrm>
          <a:prstGeom prst="line">
            <a:avLst/>
          </a:prstGeom>
          <a:ln w="25400">
            <a:solidFill>
              <a:srgbClr val="FF2600"/>
            </a:solidFill>
            <a:miter lim="400000"/>
          </a:ln>
        </p:spPr>
        <p:txBody>
          <a:bodyPr lIns="35719" tIns="35719" rIns="35719" bIns="35719" anchor="ctr"/>
          <a:lstStyle/>
          <a:p>
            <a:pPr algn="ctr" defTabSz="410751" hangingPunct="0"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 sz="1687" kern="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sym typeface="Helvetica Light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8102192" y="3813530"/>
            <a:ext cx="1065547" cy="1"/>
          </a:xfrm>
          <a:prstGeom prst="line">
            <a:avLst/>
          </a:prstGeom>
          <a:ln w="25400">
            <a:solidFill>
              <a:srgbClr val="FF2600"/>
            </a:solidFill>
            <a:miter lim="400000"/>
          </a:ln>
        </p:spPr>
        <p:txBody>
          <a:bodyPr lIns="35719" tIns="35719" rIns="35719" bIns="35719" anchor="ctr"/>
          <a:lstStyle/>
          <a:p>
            <a:pPr algn="ctr" defTabSz="410751" hangingPunct="0"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 sz="1687" kern="0"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sym typeface="Helvetica Light"/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2801620" y="794175"/>
            <a:ext cx="6303009" cy="483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algn="ctr" defTabSz="410751" hangingPunct="0"/>
            <a:r>
              <a:rPr sz="2672" kern="0">
                <a:solidFill>
                  <a:schemeClr val="tx1">
                    <a:lumMod val="85000"/>
                    <a:lumOff val="15000"/>
                  </a:schemeClr>
                </a:solidFill>
                <a:latin typeface="Hiragino Sans GB W3" charset="-122"/>
                <a:ea typeface="Hiragino Sans GB W3" charset="-122"/>
                <a:cs typeface="Hiragino Sans GB W3" charset="-122"/>
                <a:sym typeface="Helvetica Light"/>
              </a:rPr>
              <a:t>胎盘绒毛细胞如何影响NIPT结果的准确性</a:t>
            </a:r>
          </a:p>
        </p:txBody>
      </p:sp>
    </p:spTree>
    <p:extLst>
      <p:ext uri="{BB962C8B-B14F-4D97-AF65-F5344CB8AC3E}">
        <p14:creationId xmlns:p14="http://schemas.microsoft.com/office/powerpoint/2010/main" val="6906324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309" y="1879403"/>
            <a:ext cx="8725546" cy="4552458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676400" y="396122"/>
            <a:ext cx="10515600" cy="1325563"/>
          </a:xfrm>
        </p:spPr>
        <p:txBody>
          <a:bodyPr>
            <a:normAutofit/>
          </a:bodyPr>
          <a:lstStyle/>
          <a:p>
            <a:r>
              <a:rPr kumimoji="1" lang="zh-CN" altLang="en-US" sz="2800" dirty="0" smtClean="0"/>
              <a:t>所谓的胎儿游离</a:t>
            </a:r>
            <a:r>
              <a:rPr kumimoji="1" lang="en-US" altLang="zh-CN" sz="2800" dirty="0" smtClean="0"/>
              <a:t>DNA</a:t>
            </a:r>
            <a:r>
              <a:rPr kumimoji="1" lang="zh-CN" altLang="en-US" sz="2800" dirty="0" smtClean="0"/>
              <a:t>其实绝大多数来源于胎盘小叶外层细胞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3542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 idx="4294967295"/>
          </p:nvPr>
        </p:nvSpPr>
        <p:spPr>
          <a:xfrm>
            <a:off x="1441342" y="481901"/>
            <a:ext cx="8669338" cy="720725"/>
          </a:xfrm>
        </p:spPr>
        <p:txBody>
          <a:bodyPr/>
          <a:lstStyle/>
          <a:p>
            <a:pPr eaLnBrk="1" hangingPunct="1"/>
            <a:r>
              <a:rPr lang="zh-CN" altLang="en-US" sz="3200" b="0" dirty="0">
                <a:latin typeface="Hiragino Sans GB W3" charset="-122"/>
                <a:ea typeface="Hiragino Sans GB W3" charset="-122"/>
                <a:cs typeface="Hiragino Sans GB W3" charset="-122"/>
                <a:sym typeface="+mn-ea"/>
              </a:rPr>
              <a:t>假阳性案例</a:t>
            </a:r>
            <a:r>
              <a:rPr lang="en-US" altLang="zh-CN" sz="3200" b="0" dirty="0">
                <a:latin typeface="Hiragino Sans GB W3" charset="-122"/>
                <a:ea typeface="Hiragino Sans GB W3" charset="-122"/>
                <a:cs typeface="Hiragino Sans GB W3" charset="-122"/>
                <a:sym typeface="+mn-ea"/>
              </a:rPr>
              <a:t>1</a:t>
            </a:r>
            <a:endParaRPr lang="zh-CN" altLang="en-US" sz="3200" b="0" dirty="0">
              <a:latin typeface="Hiragino Sans GB W3" charset="-122"/>
              <a:ea typeface="Hiragino Sans GB W3" charset="-122"/>
              <a:cs typeface="Hiragino Sans GB W3" charset="-122"/>
              <a:sym typeface="+mn-ea"/>
            </a:endParaRPr>
          </a:p>
        </p:txBody>
      </p:sp>
      <p:sp>
        <p:nvSpPr>
          <p:cNvPr id="34819" name="内容占位符 2"/>
          <p:cNvSpPr>
            <a:spLocks noGrp="1"/>
          </p:cNvSpPr>
          <p:nvPr>
            <p:ph sz="quarter" idx="4294967295"/>
          </p:nvPr>
        </p:nvSpPr>
        <p:spPr>
          <a:xfrm>
            <a:off x="2119601" y="2020699"/>
            <a:ext cx="4032250" cy="4524375"/>
          </a:xfrm>
        </p:spPr>
        <p:txBody>
          <a:bodyPr/>
          <a:lstStyle/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年龄：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31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岁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无创时间：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2012-11-05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孕周：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16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周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+6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天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无创结果：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T13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嵌合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其他检测：唐筛风险值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1/240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羊水结果：正常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 eaLnBrk="1" hangingPunct="1"/>
            <a:endParaRPr lang="zh-CN" altLang="en-US" dirty="0" smtClean="0">
              <a:latin typeface="Arial" charset="0"/>
              <a:cs typeface="Arial" charset="0"/>
            </a:endParaRPr>
          </a:p>
          <a:p>
            <a:pPr eaLnBrk="1" hangingPunct="1"/>
            <a:endParaRPr lang="zh-CN" alt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306341"/>
              </p:ext>
            </p:extLst>
          </p:nvPr>
        </p:nvGraphicFramePr>
        <p:xfrm>
          <a:off x="6151851" y="2009990"/>
          <a:ext cx="3112387" cy="25478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9527"/>
                <a:gridCol w="1302860"/>
              </a:tblGrid>
              <a:tr h="849291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kern="1200" dirty="0" smtClean="0">
                          <a:latin typeface="+mn-lt"/>
                          <a:ea typeface="华文细黑" pitchFamily="2" charset="-122"/>
                        </a:rPr>
                        <a:t>胎儿面胎盘中心</a:t>
                      </a:r>
                      <a:endParaRPr lang="zh-CN" altLang="en-US" sz="1600" b="0" kern="1200" dirty="0" smtClean="0">
                        <a:solidFill>
                          <a:srgbClr val="898989"/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kern="1200" dirty="0" smtClean="0">
                          <a:latin typeface="+mn-lt"/>
                          <a:ea typeface="华文细黑" pitchFamily="2" charset="-122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rgbClr val="898989"/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49291">
                <a:tc>
                  <a:txBody>
                    <a:bodyPr/>
                    <a:lstStyle/>
                    <a:p>
                      <a:pPr marL="514350" marR="0" indent="-5143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None/>
                        <a:tabLst/>
                        <a:defRPr/>
                      </a:pPr>
                      <a:r>
                        <a:rPr lang="zh-CN" altLang="en-US" sz="1600" kern="1200" dirty="0" smtClean="0">
                          <a:latin typeface="+mn-lt"/>
                          <a:ea typeface="华文细黑" pitchFamily="2" charset="-122"/>
                        </a:rPr>
                        <a:t>胎盘中心</a:t>
                      </a:r>
                      <a:endParaRPr lang="zh-CN" altLang="en-US" sz="1600" b="0" kern="1200" dirty="0" smtClean="0">
                        <a:solidFill>
                          <a:srgbClr val="898989"/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en-US" altLang="en-US" sz="1600" kern="1200" dirty="0" smtClean="0">
                          <a:latin typeface="+mn-lt"/>
                          <a:ea typeface="华文细黑" pitchFamily="2" charset="-122"/>
                        </a:rPr>
                        <a:t>48.6% T13 </a:t>
                      </a:r>
                      <a:endParaRPr lang="en-US" altLang="en-US" sz="1600" b="0" kern="1200" dirty="0" smtClean="0">
                        <a:solidFill>
                          <a:srgbClr val="898989"/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/>
                </a:tc>
              </a:tr>
              <a:tr h="849291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kern="1200" dirty="0" smtClean="0">
                          <a:latin typeface="+mn-lt"/>
                          <a:ea typeface="华文细黑" pitchFamily="2" charset="-122"/>
                        </a:rPr>
                        <a:t>母亲面胎盘中心</a:t>
                      </a:r>
                      <a:endParaRPr lang="zh-CN" altLang="en-US" sz="1600" b="0" kern="1200" dirty="0" smtClean="0">
                        <a:solidFill>
                          <a:srgbClr val="898989"/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kern="1200" dirty="0" smtClean="0">
                          <a:latin typeface="+mn-lt"/>
                          <a:ea typeface="华文细黑" pitchFamily="2" charset="-122"/>
                        </a:rPr>
                        <a:t>正常</a:t>
                      </a:r>
                      <a:endParaRPr lang="zh-CN" altLang="en-US" sz="1600" b="0" kern="1200" dirty="0" smtClean="0">
                        <a:solidFill>
                          <a:srgbClr val="898989"/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1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 idx="4294967295"/>
          </p:nvPr>
        </p:nvSpPr>
        <p:spPr>
          <a:xfrm>
            <a:off x="1456841" y="791867"/>
            <a:ext cx="8669338" cy="720725"/>
          </a:xfrm>
        </p:spPr>
        <p:txBody>
          <a:bodyPr/>
          <a:lstStyle/>
          <a:p>
            <a:r>
              <a:rPr lang="zh-CN" altLang="en-US" sz="3200" b="0" dirty="0">
                <a:latin typeface="Hiragino Sans GB W3" charset="-122"/>
                <a:ea typeface="Hiragino Sans GB W3" charset="-122"/>
                <a:cs typeface="Hiragino Sans GB W3" charset="-122"/>
                <a:sym typeface="+mn-ea"/>
              </a:rPr>
              <a:t>假阳性案例</a:t>
            </a:r>
            <a:r>
              <a:rPr lang="en-US" altLang="zh-CN" sz="3200" b="0" dirty="0">
                <a:latin typeface="Hiragino Sans GB W3" charset="-122"/>
                <a:ea typeface="Hiragino Sans GB W3" charset="-122"/>
                <a:cs typeface="Hiragino Sans GB W3" charset="-122"/>
                <a:sym typeface="+mn-ea"/>
              </a:rPr>
              <a:t>2</a:t>
            </a:r>
            <a:endParaRPr lang="zh-CN" altLang="en-US" sz="3200" b="0" dirty="0">
              <a:latin typeface="Hiragino Sans GB W3" charset="-122"/>
              <a:ea typeface="Hiragino Sans GB W3" charset="-122"/>
              <a:cs typeface="Hiragino Sans GB W3" charset="-122"/>
              <a:sym typeface="+mn-ea"/>
            </a:endParaRPr>
          </a:p>
        </p:txBody>
      </p:sp>
      <p:sp>
        <p:nvSpPr>
          <p:cNvPr id="35843" name="内容占位符 2"/>
          <p:cNvSpPr>
            <a:spLocks noGrp="1"/>
          </p:cNvSpPr>
          <p:nvPr>
            <p:ph sz="quarter" idx="4294967295"/>
          </p:nvPr>
        </p:nvSpPr>
        <p:spPr>
          <a:xfrm>
            <a:off x="2603715" y="2570779"/>
            <a:ext cx="6624638" cy="4525962"/>
          </a:xfrm>
        </p:spPr>
        <p:txBody>
          <a:bodyPr/>
          <a:lstStyle/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年龄：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23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岁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孕周：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17w+5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无创结果：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T13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嵌合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其他检测：唐筛风险值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1/187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羊水结果：正常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949801"/>
              </p:ext>
            </p:extLst>
          </p:nvPr>
        </p:nvGraphicFramePr>
        <p:xfrm>
          <a:off x="6430955" y="2570779"/>
          <a:ext cx="3312368" cy="2593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248"/>
                <a:gridCol w="1560120"/>
              </a:tblGrid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脐带中间段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脐带根部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整个胎盘中心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53.05% </a:t>
                      </a:r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T13</a:t>
                      </a:r>
                      <a:endParaRPr lang="en-US" altLang="zh-CN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47.35% </a:t>
                      </a:r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T13</a:t>
                      </a:r>
                      <a:endParaRPr lang="en-US" altLang="zh-CN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母亲面胎盘边缘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46.15% </a:t>
                      </a:r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T13</a:t>
                      </a:r>
                      <a:endParaRPr lang="en-US" altLang="zh-CN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8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 idx="4294967295"/>
          </p:nvPr>
        </p:nvSpPr>
        <p:spPr>
          <a:xfrm>
            <a:off x="1586220" y="838361"/>
            <a:ext cx="8669338" cy="720725"/>
          </a:xfrm>
        </p:spPr>
        <p:txBody>
          <a:bodyPr/>
          <a:lstStyle/>
          <a:p>
            <a:pPr marL="342882" indent="-342882">
              <a:spcBef>
                <a:spcPct val="20000"/>
              </a:spcBef>
            </a:pPr>
            <a:r>
              <a:rPr lang="zh-CN" altLang="en-US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假阳性案例</a:t>
            </a:r>
            <a:r>
              <a:rPr lang="en-US" altLang="zh-CN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3</a:t>
            </a:r>
            <a:endParaRPr lang="zh-CN" altLang="en-US" sz="3200" b="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36867" name="内容占位符 2"/>
          <p:cNvSpPr>
            <a:spLocks noGrp="1"/>
          </p:cNvSpPr>
          <p:nvPr>
            <p:ph sz="quarter" idx="4294967295"/>
          </p:nvPr>
        </p:nvSpPr>
        <p:spPr>
          <a:xfrm>
            <a:off x="2340244" y="2516475"/>
            <a:ext cx="3311525" cy="4524375"/>
          </a:xfrm>
        </p:spPr>
        <p:txBody>
          <a:bodyPr/>
          <a:lstStyle/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年龄：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22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岁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孕周：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18w+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无创结果：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T13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羊水结果：正常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5920889" y="2516475"/>
          <a:ext cx="3497289" cy="2593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0071"/>
                <a:gridCol w="1647218"/>
              </a:tblGrid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脐带中间段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脐带根部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整个胎盘中心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56.74% </a:t>
                      </a:r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T13</a:t>
                      </a:r>
                      <a:endParaRPr lang="en-US" altLang="zh-CN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29.42% </a:t>
                      </a:r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T13</a:t>
                      </a:r>
                      <a:endParaRPr lang="en-US" altLang="zh-CN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母亲面胎盘边缘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4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 idx="4294967295"/>
          </p:nvPr>
        </p:nvSpPr>
        <p:spPr>
          <a:xfrm>
            <a:off x="1673817" y="698876"/>
            <a:ext cx="8669338" cy="720725"/>
          </a:xfrm>
        </p:spPr>
        <p:txBody>
          <a:bodyPr/>
          <a:lstStyle/>
          <a:p>
            <a:pPr marL="342882" indent="-342882">
              <a:spcBef>
                <a:spcPct val="20000"/>
              </a:spcBef>
            </a:pPr>
            <a:r>
              <a:rPr lang="zh-CN" altLang="en-US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假阳性案例</a:t>
            </a:r>
            <a:r>
              <a:rPr lang="en-US" altLang="zh-CN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4</a:t>
            </a:r>
            <a:endParaRPr lang="zh-CN" altLang="en-US" sz="3200" b="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37891" name="内容占位符 2"/>
          <p:cNvSpPr>
            <a:spLocks noGrp="1"/>
          </p:cNvSpPr>
          <p:nvPr>
            <p:ph sz="quarter" idx="4294967295"/>
          </p:nvPr>
        </p:nvSpPr>
        <p:spPr>
          <a:xfrm>
            <a:off x="2389981" y="2146443"/>
            <a:ext cx="3889375" cy="4525962"/>
          </a:xfrm>
        </p:spPr>
        <p:txBody>
          <a:bodyPr/>
          <a:lstStyle/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年龄：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33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岁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孕周：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17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周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+6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天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无创结果：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T21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其他检测：唐筛风险值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1/271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羊水结果：正常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479733"/>
              </p:ext>
            </p:extLst>
          </p:nvPr>
        </p:nvGraphicFramePr>
        <p:xfrm>
          <a:off x="6375824" y="2173601"/>
          <a:ext cx="4084912" cy="3203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9103"/>
                <a:gridCol w="1645809"/>
              </a:tblGrid>
              <a:tr h="6406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脐带血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06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脐带组织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06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胎儿面胎盘边缘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06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T21</a:t>
                      </a: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嵌合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06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母体面胎盘边缘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T21</a:t>
                      </a: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嵌合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17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 idx="4294967295"/>
          </p:nvPr>
        </p:nvSpPr>
        <p:spPr>
          <a:xfrm>
            <a:off x="1655476" y="729873"/>
            <a:ext cx="8669338" cy="720725"/>
          </a:xfrm>
        </p:spPr>
        <p:txBody>
          <a:bodyPr/>
          <a:lstStyle/>
          <a:p>
            <a:pPr marL="342882" indent="-342882">
              <a:spcBef>
                <a:spcPct val="20000"/>
              </a:spcBef>
            </a:pPr>
            <a:r>
              <a:rPr lang="zh-CN" altLang="en-US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假阳性案例</a:t>
            </a:r>
            <a:r>
              <a:rPr lang="en-US" altLang="zh-CN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5</a:t>
            </a:r>
            <a:endParaRPr lang="zh-CN" altLang="en-US" sz="3200" b="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38915" name="内容占位符 2"/>
          <p:cNvSpPr>
            <a:spLocks noGrp="1"/>
          </p:cNvSpPr>
          <p:nvPr>
            <p:ph sz="quarter" idx="4294967295"/>
          </p:nvPr>
        </p:nvSpPr>
        <p:spPr>
          <a:xfrm>
            <a:off x="2786856" y="2249420"/>
            <a:ext cx="3095625" cy="4525963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年龄：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21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岁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孕周：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25w+</a:t>
            </a:r>
          </a:p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无创结果：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T21</a:t>
            </a:r>
          </a:p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羊水结果：正常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脐血结果：正常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361003"/>
              </p:ext>
            </p:extLst>
          </p:nvPr>
        </p:nvGraphicFramePr>
        <p:xfrm>
          <a:off x="5990145" y="2249420"/>
          <a:ext cx="3867087" cy="29992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7207"/>
                <a:gridCol w="1669880"/>
              </a:tblGrid>
              <a:tr h="59984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脐带中间段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984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脐带根部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984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整个胎盘中心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23.18% </a:t>
                      </a:r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T21</a:t>
                      </a:r>
                      <a:endParaRPr lang="en-US" altLang="zh-CN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984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43.19% </a:t>
                      </a:r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T21</a:t>
                      </a:r>
                      <a:endParaRPr lang="en-US" altLang="zh-CN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984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母亲面胎盘边缘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 idx="4294967295"/>
          </p:nvPr>
        </p:nvSpPr>
        <p:spPr>
          <a:xfrm>
            <a:off x="1580827" y="776368"/>
            <a:ext cx="8669338" cy="720725"/>
          </a:xfrm>
        </p:spPr>
        <p:txBody>
          <a:bodyPr/>
          <a:lstStyle/>
          <a:p>
            <a:pPr marL="342882" indent="-342882">
              <a:spcBef>
                <a:spcPct val="20000"/>
              </a:spcBef>
            </a:pPr>
            <a:r>
              <a:rPr lang="zh-CN" altLang="en-US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假阳性案例</a:t>
            </a:r>
            <a:r>
              <a:rPr lang="en-US" altLang="zh-CN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6</a:t>
            </a:r>
            <a:endParaRPr lang="zh-CN" altLang="en-US" sz="3200" b="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39939" name="内容占位符 2"/>
          <p:cNvSpPr>
            <a:spLocks noGrp="1"/>
          </p:cNvSpPr>
          <p:nvPr>
            <p:ph sz="quarter" idx="4294967295"/>
          </p:nvPr>
        </p:nvSpPr>
        <p:spPr>
          <a:xfrm>
            <a:off x="2247255" y="2493267"/>
            <a:ext cx="6624638" cy="4525963"/>
          </a:xfrm>
        </p:spPr>
        <p:txBody>
          <a:bodyPr/>
          <a:lstStyle/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年龄：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27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岁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孕周：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18w+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无创结果：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45X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其他检测：唐筛风险值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1/220</a:t>
            </a:r>
          </a:p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羊水结果：正常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6269921" y="2493267"/>
          <a:ext cx="3384053" cy="2593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5981"/>
                <a:gridCol w="1278072"/>
              </a:tblGrid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脐带中间段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XXX</a:t>
                      </a: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嵌合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脐带根部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XO</a:t>
                      </a: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嵌合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整个胎盘中心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XO</a:t>
                      </a: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嵌合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XO</a:t>
                      </a: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嵌合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母亲面胎盘边缘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XO</a:t>
                      </a: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嵌合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24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1676400" y="675092"/>
            <a:ext cx="10515600" cy="1325563"/>
          </a:xfrm>
        </p:spPr>
        <p:txBody>
          <a:bodyPr/>
          <a:lstStyle/>
          <a:p>
            <a:pPr marL="342882" indent="-342882">
              <a:spcBef>
                <a:spcPct val="20000"/>
              </a:spcBef>
            </a:pPr>
            <a:r>
              <a:rPr lang="zh-CN" altLang="en-US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假阳性案例</a:t>
            </a:r>
            <a:r>
              <a:rPr lang="en-US" altLang="zh-CN" sz="3200" b="0" dirty="0">
                <a:latin typeface="Hiragino Sans GB W3" charset="-122"/>
                <a:ea typeface="Hiragino Sans GB W3" charset="-122"/>
                <a:cs typeface="Hiragino Sans GB W3" charset="-122"/>
              </a:rPr>
              <a:t>7</a:t>
            </a:r>
            <a:endParaRPr lang="zh-CN" altLang="en-US" sz="3200" b="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2359220" y="2582979"/>
            <a:ext cx="10515600" cy="4351338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年龄：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34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岁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孕周：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19w+3</a:t>
            </a:r>
          </a:p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无创结果：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45X</a:t>
            </a:r>
          </a:p>
          <a:p>
            <a:pPr>
              <a:buFont typeface="Arial" pitchFamily="34" charset="0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华文细黑" pitchFamily="2" charset="-122"/>
                <a:cs typeface="Arial" charset="0"/>
              </a:rPr>
              <a:t>羊水结果：正常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华文细黑" pitchFamily="2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  <a:p>
            <a:pPr eaLnBrk="1" hangingPunct="1"/>
            <a:endParaRPr lang="zh-CN" altLang="en-US" sz="2000" dirty="0">
              <a:latin typeface="方正中等线简体" pitchFamily="65" charset="-122"/>
              <a:cs typeface="Arial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5996840" y="2582979"/>
          <a:ext cx="3240360" cy="2593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7123"/>
                <a:gridCol w="1433237"/>
              </a:tblGrid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脐带中间段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脐带根部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整个胎盘中心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81.33% </a:t>
                      </a:r>
                      <a:r>
                        <a:rPr lang="en-US" altLang="zh-CN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45X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母亲面胎盘中心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687">
                <a:tc>
                  <a:txBody>
                    <a:bodyPr/>
                    <a:lstStyle/>
                    <a:p>
                      <a:pPr marL="514350" indent="-5143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Calibri" pitchFamily="34" charset="0"/>
                        <a:buNone/>
                      </a:pPr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母亲面胎盘边缘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华文细黑" pitchFamily="2" charset="-122"/>
                          <a:cs typeface="Arial" charset="0"/>
                        </a:rPr>
                        <a:t>正常</a:t>
                      </a:r>
                      <a:endParaRPr lang="en-US" altLang="en-US" sz="16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华文细黑" pitchFamily="2" charset="-122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296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这种胎盘嵌合引起的假阳性／阴性能避免吗？</a:t>
            </a:r>
            <a:endParaRPr kumimoji="1" lang="zh-CN" altLang="en-US" sz="28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胎盘局限性嵌合在妊娠中的发生率约在</a:t>
            </a:r>
            <a:r>
              <a:rPr kumimoji="1" lang="en-US" altLang="zh-CN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1-2%</a:t>
            </a: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这种异常比例的分布是无法避免和减少的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由于这种</a:t>
            </a:r>
            <a:r>
              <a:rPr kumimoji="1" lang="en-US" altLang="zh-CN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CPM</a:t>
            </a: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的存在，</a:t>
            </a:r>
            <a:r>
              <a:rPr kumimoji="1" lang="en-US" altLang="zh-CN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NIPT</a:t>
            </a: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作为一种筛查的定位将长期明确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如果</a:t>
            </a:r>
            <a:r>
              <a:rPr kumimoji="1" lang="en-US" altLang="zh-CN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NIPT</a:t>
            </a: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提示高风险，一定需要进行介入性产前诊断明确</a:t>
            </a:r>
            <a:endParaRPr kumimoji="1" lang="zh-CN" altLang="en-US" sz="20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013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7667"/>
            <a:ext cx="10972800" cy="1143000"/>
          </a:xfrm>
        </p:spPr>
        <p:txBody>
          <a:bodyPr/>
          <a:lstStyle/>
          <a:p>
            <a:r>
              <a:rPr lang="zh-CN" altLang="en-US" sz="2400" dirty="0"/>
              <a:t>一例由</a:t>
            </a:r>
            <a:r>
              <a:rPr lang="zh-CN" altLang="en-US" sz="2400" dirty="0" smtClean="0"/>
              <a:t>母体自身染色体片段改变（</a:t>
            </a:r>
            <a:r>
              <a:rPr lang="en-US" altLang="zh-CN" sz="2400" dirty="0" smtClean="0"/>
              <a:t>CNV</a:t>
            </a:r>
            <a:r>
              <a:rPr lang="zh-CN" altLang="en-US" sz="2400" dirty="0" smtClean="0"/>
              <a:t>）引起</a:t>
            </a:r>
            <a:r>
              <a:rPr lang="zh-CN" altLang="en-US" sz="2400" dirty="0"/>
              <a:t>的</a:t>
            </a:r>
            <a:r>
              <a:rPr lang="en-US" altLang="zh-CN" sz="2400" dirty="0"/>
              <a:t>NIPT</a:t>
            </a:r>
            <a:r>
              <a:rPr lang="zh-CN" altLang="en-US" sz="2400" dirty="0"/>
              <a:t>假阳性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60006" y="1794042"/>
            <a:ext cx="3995420" cy="1943432"/>
          </a:xfrm>
        </p:spPr>
        <p:txBody>
          <a:bodyPr/>
          <a:lstStyle/>
          <a:p>
            <a:pPr>
              <a:spcBef>
                <a:spcPts val="1316"/>
              </a:spcBef>
            </a:pPr>
            <a:r>
              <a:rPr lang="en-US" altLang="zh-CN" sz="1969" dirty="0"/>
              <a:t>38</a:t>
            </a:r>
            <a:r>
              <a:rPr lang="zh-CN" altLang="en-US" sz="1969" dirty="0"/>
              <a:t>岁，</a:t>
            </a:r>
            <a:r>
              <a:rPr lang="en-US" altLang="zh-CN" sz="1969" dirty="0"/>
              <a:t>G1P0</a:t>
            </a:r>
          </a:p>
          <a:p>
            <a:pPr>
              <a:spcBef>
                <a:spcPts val="1316"/>
              </a:spcBef>
            </a:pPr>
            <a:r>
              <a:rPr lang="zh-CN" altLang="en-US" sz="1969" dirty="0"/>
              <a:t>早孕期超声</a:t>
            </a:r>
            <a:r>
              <a:rPr lang="en-US" altLang="zh-CN" sz="1969" dirty="0"/>
              <a:t>NT</a:t>
            </a:r>
            <a:r>
              <a:rPr lang="zh-CN" altLang="en-US" sz="1969" dirty="0"/>
              <a:t>正常</a:t>
            </a:r>
            <a:endParaRPr lang="en-US" altLang="zh-CN" sz="1969" dirty="0"/>
          </a:p>
          <a:p>
            <a:pPr>
              <a:spcBef>
                <a:spcPts val="1316"/>
              </a:spcBef>
            </a:pPr>
            <a:r>
              <a:rPr lang="en-US" altLang="zh-CN" sz="1969" dirty="0"/>
              <a:t>12</a:t>
            </a:r>
            <a:r>
              <a:rPr lang="en-US" altLang="zh-CN" sz="1969" baseline="30000" dirty="0"/>
              <a:t>+4</a:t>
            </a:r>
            <a:r>
              <a:rPr lang="zh-CN" altLang="en-US" sz="1969" dirty="0"/>
              <a:t>周</a:t>
            </a:r>
            <a:r>
              <a:rPr lang="en-US" altLang="zh-CN" sz="1969" dirty="0"/>
              <a:t>NIPT</a:t>
            </a:r>
            <a:r>
              <a:rPr lang="zh-CN" altLang="en-US" sz="1969" dirty="0"/>
              <a:t>提示</a:t>
            </a:r>
            <a:r>
              <a:rPr lang="en-US" altLang="zh-CN" sz="1969" dirty="0"/>
              <a:t>T21/18</a:t>
            </a:r>
            <a:r>
              <a:rPr lang="zh-CN" altLang="en-US" sz="1969" dirty="0"/>
              <a:t>低风险，</a:t>
            </a:r>
            <a:r>
              <a:rPr lang="en-US" altLang="zh-CN" sz="1969" dirty="0"/>
              <a:t>T18</a:t>
            </a:r>
            <a:r>
              <a:rPr lang="zh-CN" altLang="en-US" sz="1969" dirty="0"/>
              <a:t> </a:t>
            </a:r>
            <a:r>
              <a:rPr lang="en-US" altLang="zh-CN" sz="1969" dirty="0"/>
              <a:t>t-score</a:t>
            </a:r>
            <a:r>
              <a:rPr lang="zh-CN" altLang="en-US" sz="1969" dirty="0"/>
              <a:t> </a:t>
            </a:r>
            <a:r>
              <a:rPr lang="en-US" altLang="zh-CN" sz="1969" dirty="0"/>
              <a:t>-3.22</a:t>
            </a:r>
          </a:p>
          <a:p>
            <a:pPr>
              <a:spcBef>
                <a:spcPts val="1316"/>
              </a:spcBef>
            </a:pPr>
            <a:r>
              <a:rPr lang="en-US" altLang="zh-CN" sz="1969" dirty="0"/>
              <a:t>17</a:t>
            </a:r>
            <a:r>
              <a:rPr lang="en-US" altLang="zh-CN" sz="1969" baseline="30000" dirty="0"/>
              <a:t>+2</a:t>
            </a:r>
            <a:r>
              <a:rPr lang="zh-CN" altLang="en-US" sz="1969" dirty="0"/>
              <a:t>周行羊水穿刺核型及</a:t>
            </a:r>
            <a:r>
              <a:rPr lang="en-US" altLang="zh-CN" sz="1969" dirty="0"/>
              <a:t>CMA</a:t>
            </a:r>
            <a:r>
              <a:rPr lang="zh-CN" altLang="en-US" sz="1969" dirty="0"/>
              <a:t>提示胎儿正常核型（</a:t>
            </a:r>
            <a:r>
              <a:rPr lang="en-US" altLang="zh-CN" sz="1969" dirty="0"/>
              <a:t>46</a:t>
            </a:r>
            <a:r>
              <a:rPr lang="zh-CN" altLang="en-US" sz="1969" dirty="0"/>
              <a:t>，</a:t>
            </a:r>
            <a:r>
              <a:rPr lang="en-US" altLang="zh-CN" sz="1969" dirty="0"/>
              <a:t>XX</a:t>
            </a:r>
            <a:r>
              <a:rPr lang="zh-CN" altLang="en-US" sz="1969" dirty="0"/>
              <a:t>）</a:t>
            </a:r>
            <a:endParaRPr lang="en-US" altLang="zh-CN" sz="1969" dirty="0"/>
          </a:p>
          <a:p>
            <a:pPr>
              <a:spcBef>
                <a:spcPts val="1316"/>
              </a:spcBef>
            </a:pPr>
            <a:r>
              <a:rPr lang="zh-CN" altLang="en-US" sz="1969" dirty="0"/>
              <a:t>抽取母亲外周血检查核型及</a:t>
            </a:r>
            <a:r>
              <a:rPr lang="en-US" altLang="zh-CN" sz="1969" dirty="0"/>
              <a:t>CMA</a:t>
            </a:r>
            <a:r>
              <a:rPr lang="zh-CN" altLang="en-US" sz="1969" dirty="0"/>
              <a:t>提示</a:t>
            </a:r>
            <a:r>
              <a:rPr lang="en-US" altLang="zh-CN" sz="1969" dirty="0">
                <a:ea typeface="Heiti SC Light" charset="-122"/>
              </a:rPr>
              <a:t>: Chr18q 3.5M</a:t>
            </a:r>
            <a:r>
              <a:rPr lang="zh-CN" altLang="en-US" sz="1969" dirty="0">
                <a:ea typeface="Heiti SC Light" charset="-122"/>
              </a:rPr>
              <a:t>（</a:t>
            </a:r>
            <a:r>
              <a:rPr lang="en-US" altLang="zh-CN" sz="1969" dirty="0">
                <a:ea typeface="Heiti SC Light" charset="-122"/>
              </a:rPr>
              <a:t>18q11.2–18q12.1)</a:t>
            </a:r>
            <a:r>
              <a:rPr lang="zh-CN" altLang="en-US" sz="1969" dirty="0">
                <a:ea typeface="Heiti SC Light" charset="-122"/>
              </a:rPr>
              <a:t>缺失</a:t>
            </a:r>
            <a:endParaRPr lang="en-US" altLang="zh-CN" sz="1969" dirty="0">
              <a:ea typeface="Heiti SC Light" charset="-122"/>
            </a:endParaRPr>
          </a:p>
          <a:p>
            <a:pPr>
              <a:spcBef>
                <a:spcPts val="1316"/>
              </a:spcBef>
            </a:pPr>
            <a:r>
              <a:rPr lang="zh-CN" altLang="en-US" sz="1969" dirty="0">
                <a:ea typeface="Heiti SC Light" charset="-122"/>
              </a:rPr>
              <a:t>该部分的缺失无相关临床意义</a:t>
            </a:r>
            <a:endParaRPr lang="zh-CN" altLang="en-US" sz="1969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71839-0618-EB4E-B2D3-580E3C66BC39}" type="datetime1">
              <a:rPr lang="zh-CN" altLang="en-US" smtClean="0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426" y="1623188"/>
            <a:ext cx="5697821" cy="422857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6273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2812" dirty="0" smtClean="0"/>
              <a:t>我院的另一</a:t>
            </a:r>
            <a:r>
              <a:rPr lang="zh-CN" altLang="en-US" sz="2812" dirty="0"/>
              <a:t>例病例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81200" y="1600201"/>
            <a:ext cx="5598374" cy="2571417"/>
          </a:xfrm>
        </p:spPr>
        <p:txBody>
          <a:bodyPr/>
          <a:lstStyle/>
          <a:p>
            <a:r>
              <a:rPr lang="zh-CN" altLang="en-US" sz="1969" dirty="0"/>
              <a:t>孟某，</a:t>
            </a:r>
            <a:r>
              <a:rPr lang="en-US" altLang="zh-CN" sz="1969" dirty="0"/>
              <a:t>37</a:t>
            </a:r>
            <a:r>
              <a:rPr lang="zh-CN" altLang="en-US" sz="1969" dirty="0"/>
              <a:t>岁，</a:t>
            </a:r>
            <a:r>
              <a:rPr lang="en-US" altLang="zh-CN" sz="1969" dirty="0"/>
              <a:t>G2P0</a:t>
            </a:r>
          </a:p>
          <a:p>
            <a:r>
              <a:rPr lang="zh-CN" altLang="en-US" sz="1969" dirty="0"/>
              <a:t>早孕期</a:t>
            </a:r>
            <a:r>
              <a:rPr lang="en-US" altLang="zh-CN" sz="1969" dirty="0"/>
              <a:t>NT</a:t>
            </a:r>
            <a:r>
              <a:rPr lang="zh-CN" altLang="en-US" sz="1969" dirty="0"/>
              <a:t>正常</a:t>
            </a:r>
            <a:r>
              <a:rPr lang="en-US" altLang="zh-CN" sz="1969" dirty="0"/>
              <a:t>1.7mm</a:t>
            </a:r>
          </a:p>
          <a:p>
            <a:r>
              <a:rPr lang="zh-CN" altLang="en-US" sz="1969" dirty="0"/>
              <a:t>中孕期我院第一次</a:t>
            </a:r>
            <a:r>
              <a:rPr lang="en-US" altLang="zh-CN" sz="1969" dirty="0"/>
              <a:t>NIPT</a:t>
            </a:r>
            <a:r>
              <a:rPr lang="zh-CN" altLang="en-US" sz="1969" dirty="0"/>
              <a:t> </a:t>
            </a:r>
            <a:r>
              <a:rPr lang="en-US" altLang="zh-CN" sz="1969" dirty="0"/>
              <a:t>T18</a:t>
            </a:r>
            <a:r>
              <a:rPr lang="zh-CN" altLang="en-US" sz="1969" dirty="0"/>
              <a:t> </a:t>
            </a:r>
            <a:r>
              <a:rPr lang="en-US" altLang="zh-CN" sz="1969" dirty="0"/>
              <a:t>Z-score</a:t>
            </a:r>
            <a:r>
              <a:rPr lang="zh-CN" altLang="en-US" sz="1969" dirty="0"/>
              <a:t> </a:t>
            </a:r>
            <a:r>
              <a:rPr lang="en-US" altLang="zh-CN" sz="1969" dirty="0"/>
              <a:t>4.03</a:t>
            </a:r>
          </a:p>
          <a:p>
            <a:r>
              <a:rPr lang="en-US" altLang="zh-CN" sz="1969" dirty="0"/>
              <a:t>19</a:t>
            </a:r>
            <a:r>
              <a:rPr lang="zh-CN" altLang="en-US" sz="1969" dirty="0"/>
              <a:t>周我院羊水穿刺结果正常（</a:t>
            </a:r>
            <a:r>
              <a:rPr lang="en-US" altLang="zh-CN" sz="1969" dirty="0"/>
              <a:t>46.XX</a:t>
            </a:r>
            <a:r>
              <a:rPr lang="zh-CN" altLang="en-US" sz="1969" dirty="0"/>
              <a:t>）</a:t>
            </a:r>
            <a:endParaRPr lang="en-US" altLang="zh-CN" sz="1969" dirty="0"/>
          </a:p>
          <a:p>
            <a:r>
              <a:rPr lang="zh-CN" altLang="en-US" sz="1969" dirty="0"/>
              <a:t>此后复查母亲外周血</a:t>
            </a:r>
            <a:r>
              <a:rPr lang="en-US" altLang="zh-CN" sz="1969" dirty="0"/>
              <a:t>NIPT</a:t>
            </a:r>
            <a:r>
              <a:rPr lang="zh-CN" altLang="en-US" sz="1969" dirty="0"/>
              <a:t> </a:t>
            </a:r>
            <a:r>
              <a:rPr lang="en-US" altLang="zh-CN" sz="1969" dirty="0"/>
              <a:t>T18</a:t>
            </a:r>
            <a:r>
              <a:rPr lang="zh-CN" altLang="en-US" sz="1969" dirty="0"/>
              <a:t> </a:t>
            </a:r>
            <a:r>
              <a:rPr lang="en-US" altLang="zh-CN" sz="1969" dirty="0"/>
              <a:t>Z-score</a:t>
            </a:r>
            <a:r>
              <a:rPr lang="zh-CN" altLang="en-US" sz="1969" dirty="0"/>
              <a:t> </a:t>
            </a:r>
            <a:r>
              <a:rPr lang="en-US" altLang="zh-CN" sz="1969" dirty="0"/>
              <a:t>6.66</a:t>
            </a:r>
          </a:p>
          <a:p>
            <a:r>
              <a:rPr lang="zh-CN" altLang="en-US" sz="1969" dirty="0"/>
              <a:t>本人抽取外周血进行全基因组染色体片段测序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71839-0618-EB4E-B2D3-580E3C66BC39}" type="datetime1">
              <a:rPr lang="zh-CN" altLang="en-US" smtClean="0"/>
              <a:pPr/>
              <a:t>2017/9/9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5" name="图片 4" descr="孟会茹20160912.bmp"/>
          <p:cNvPicPr>
            <a:picLocks noChangeAspect="1"/>
          </p:cNvPicPr>
          <p:nvPr/>
        </p:nvPicPr>
        <p:blipFill>
          <a:blip r:embed="rId2"/>
          <a:srcRect r="21484" b="32617"/>
          <a:stretch>
            <a:fillRect/>
          </a:stretch>
        </p:blipFill>
        <p:spPr>
          <a:xfrm>
            <a:off x="7651073" y="529908"/>
            <a:ext cx="2999595" cy="2059424"/>
          </a:xfrm>
          <a:prstGeom prst="rect">
            <a:avLst/>
          </a:prstGeom>
        </p:spPr>
      </p:pic>
      <p:pic>
        <p:nvPicPr>
          <p:cNvPr id="6" name="图片 5" descr="孟会茹20160919.bmp"/>
          <p:cNvPicPr>
            <a:picLocks noChangeAspect="1"/>
          </p:cNvPicPr>
          <p:nvPr/>
        </p:nvPicPr>
        <p:blipFill>
          <a:blip r:embed="rId3"/>
          <a:srcRect r="18919" b="24156"/>
          <a:stretch>
            <a:fillRect/>
          </a:stretch>
        </p:blipFill>
        <p:spPr>
          <a:xfrm>
            <a:off x="7653480" y="2305319"/>
            <a:ext cx="3064020" cy="22929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778544" y="1975676"/>
            <a:ext cx="592971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0751" hangingPunct="0"/>
            <a:r>
              <a:rPr kumimoji="1" lang="en-US" altLang="zh-CN" sz="1125" kern="0">
                <a:solidFill>
                  <a:srgbClr val="FFFFFF"/>
                </a:solidFill>
                <a:sym typeface="Helvetica Light"/>
              </a:rPr>
              <a:t>4.03</a:t>
            </a:r>
            <a:endParaRPr kumimoji="1" lang="zh-CN" altLang="en-US" sz="1125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75029" y="4035099"/>
            <a:ext cx="592971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0751" hangingPunct="0"/>
            <a:r>
              <a:rPr kumimoji="1" lang="en-US" altLang="zh-CN" sz="1125" kern="0">
                <a:solidFill>
                  <a:srgbClr val="FFFFFF"/>
                </a:solidFill>
                <a:sym typeface="Helvetica Light"/>
              </a:rPr>
              <a:t>6.66</a:t>
            </a:r>
            <a:endParaRPr kumimoji="1" lang="zh-CN" altLang="en-US" sz="1125" kern="0" dirty="0">
              <a:solidFill>
                <a:srgbClr val="FFFFFF"/>
              </a:solidFill>
              <a:sym typeface="Helvetica Light"/>
            </a:endParaRPr>
          </a:p>
        </p:txBody>
      </p:sp>
      <p:pic>
        <p:nvPicPr>
          <p:cNvPr id="9" name="图片 8" descr="A21411孟会茹.t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243" y="4247854"/>
            <a:ext cx="2891163" cy="22072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572" y="3943197"/>
            <a:ext cx="5858002" cy="264157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60859" y="4767176"/>
            <a:ext cx="5050020" cy="611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0751" hangingPunct="0"/>
            <a:r>
              <a:rPr lang="it-IT" altLang="zh-CN" sz="1687" kern="0" dirty="0">
                <a:solidFill>
                  <a:srgbClr val="000000"/>
                </a:solidFill>
                <a:latin typeface="SimSun" charset="-122"/>
                <a:sym typeface="Helvetica Light"/>
              </a:rPr>
              <a:t>18p11.31-18p11.22</a:t>
            </a:r>
            <a:r>
              <a:rPr lang="zh-CN" altLang="it-IT" sz="1687" kern="0" dirty="0">
                <a:solidFill>
                  <a:srgbClr val="000000"/>
                </a:solidFill>
                <a:latin typeface="SimSun" charset="-122"/>
                <a:sym typeface="Helvetica Light"/>
              </a:rPr>
              <a:t>存在</a:t>
            </a:r>
            <a:r>
              <a:rPr lang="it-IT" altLang="zh-CN" sz="1687" kern="0" dirty="0">
                <a:solidFill>
                  <a:srgbClr val="000000"/>
                </a:solidFill>
                <a:latin typeface="SimSun" charset="-122"/>
                <a:sym typeface="Helvetica Light"/>
              </a:rPr>
              <a:t>4.7M</a:t>
            </a:r>
            <a:r>
              <a:rPr lang="zh-CN" altLang="it-IT" sz="1687" kern="0" dirty="0">
                <a:solidFill>
                  <a:srgbClr val="000000"/>
                </a:solidFill>
                <a:latin typeface="SimSun" charset="-122"/>
                <a:sym typeface="Helvetica Light"/>
              </a:rPr>
              <a:t>重复</a:t>
            </a:r>
            <a:r>
              <a:rPr lang="it-IT" altLang="zh-CN" sz="1687" kern="0" dirty="0">
                <a:solidFill>
                  <a:srgbClr val="000000"/>
                </a:solidFill>
                <a:latin typeface="SimSun" charset="-122"/>
                <a:sym typeface="Helvetica Light"/>
              </a:rPr>
              <a:t>(chr18:g.4110001_8810000dup) </a:t>
            </a:r>
            <a:endParaRPr lang="it-IT" altLang="zh-CN" sz="1687" kern="0" dirty="0">
              <a:solidFill>
                <a:srgbClr val="000000"/>
              </a:solidFill>
              <a:sym typeface="Helvetica Light"/>
            </a:endParaRPr>
          </a:p>
        </p:txBody>
      </p:sp>
      <p:cxnSp>
        <p:nvCxnSpPr>
          <p:cNvPr id="13" name="直线连接符 12"/>
          <p:cNvCxnSpPr/>
          <p:nvPr/>
        </p:nvCxnSpPr>
        <p:spPr bwMode="auto">
          <a:xfrm flipV="1">
            <a:off x="2617289" y="4188751"/>
            <a:ext cx="287140" cy="348943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9447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887" y="280403"/>
            <a:ext cx="7772820" cy="720000"/>
          </a:xfrm>
        </p:spPr>
        <p:txBody>
          <a:bodyPr/>
          <a:lstStyle/>
          <a:p>
            <a:r>
              <a:rPr kumimoji="1" lang="zh-CN" altLang="en-US" sz="2531" dirty="0"/>
              <a:t>母体存在染色体片段的改变 </a:t>
            </a:r>
            <a:r>
              <a:rPr kumimoji="1" lang="en-US" altLang="zh-CN" sz="2531" dirty="0"/>
              <a:t>—</a:t>
            </a:r>
            <a:r>
              <a:rPr kumimoji="1" lang="zh-CN" altLang="en-US" sz="2531" dirty="0"/>
              <a:t> </a:t>
            </a:r>
            <a:r>
              <a:rPr kumimoji="1" lang="en-US" altLang="zh-CN" sz="2531" dirty="0"/>
              <a:t>NIPT</a:t>
            </a:r>
            <a:r>
              <a:rPr kumimoji="1" lang="zh-CN" altLang="en-US" sz="2531" dirty="0"/>
              <a:t>假阳性／假阴性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941" y="1440874"/>
            <a:ext cx="6624712" cy="4165656"/>
          </a:xfrm>
        </p:spPr>
      </p:pic>
      <p:sp>
        <p:nvSpPr>
          <p:cNvPr id="5" name="文本框 4"/>
          <p:cNvSpPr txBox="1"/>
          <p:nvPr/>
        </p:nvSpPr>
        <p:spPr>
          <a:xfrm>
            <a:off x="2619856" y="6047001"/>
            <a:ext cx="7050881" cy="452432"/>
          </a:xfrm>
          <a:prstGeom prst="rect">
            <a:avLst/>
          </a:prstGeom>
          <a:noFill/>
          <a:ln w="28575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>
            <a:spAutoFit/>
          </a:bodyPr>
          <a:lstStyle>
            <a:defPPr>
              <a:defRPr lang="zh-CN"/>
            </a:defPPr>
            <a:lvl1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5pPr>
            <a:lvl6pPr>
              <a:defRPr>
                <a:latin typeface="Arial" charset="0"/>
                <a:ea typeface="宋体" charset="-122"/>
              </a:defRPr>
            </a:lvl6pPr>
            <a:lvl7pPr>
              <a:defRPr>
                <a:latin typeface="Arial" charset="0"/>
                <a:ea typeface="宋体" charset="-122"/>
              </a:defRPr>
            </a:lvl7pPr>
            <a:lvl8pPr>
              <a:defRPr>
                <a:latin typeface="Arial" charset="0"/>
                <a:ea typeface="宋体" charset="-122"/>
              </a:defRPr>
            </a:lvl8pPr>
            <a:lvl9pPr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ts val="1350"/>
              </a:spcBef>
            </a:pPr>
            <a:r>
              <a:rPr lang="zh-CN" altLang="en-US" sz="1800" b="1" dirty="0">
                <a:solidFill>
                  <a:schemeClr val="tx1"/>
                </a:solidFill>
              </a:rPr>
              <a:t>母亲携带的</a:t>
            </a:r>
            <a:r>
              <a:rPr lang="en-US" altLang="zh-CN" sz="1800" b="1" dirty="0">
                <a:solidFill>
                  <a:schemeClr val="tx1"/>
                </a:solidFill>
              </a:rPr>
              <a:t>CNV</a:t>
            </a:r>
            <a:r>
              <a:rPr lang="zh-CN" altLang="en-US" sz="1800" b="1" dirty="0">
                <a:solidFill>
                  <a:schemeClr val="tx1"/>
                </a:solidFill>
              </a:rPr>
              <a:t>会对胎儿染色体非整倍性的计算带来巨大影响</a:t>
            </a:r>
            <a:r>
              <a:rPr lang="zh-CN" altLang="en-US" sz="1800" b="1" dirty="0" smtClean="0">
                <a:solidFill>
                  <a:schemeClr val="tx1"/>
                </a:solidFill>
              </a:rPr>
              <a:t>。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15498" y="179296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en-US" sz="3200" b="1" dirty="0">
                <a:latin typeface="+mn-lt"/>
                <a:ea typeface="Heiti SC Light"/>
                <a:cs typeface="Heiti SC Light"/>
              </a:rPr>
              <a:t>母体染色体</a:t>
            </a:r>
            <a:r>
              <a:rPr lang="zh-CN" altLang="en-US" sz="3200" b="1" dirty="0">
                <a:latin typeface="+mn-lt"/>
                <a:ea typeface="Heiti SC Light"/>
                <a:cs typeface="Heiti SC Light"/>
              </a:rPr>
              <a:t>异常（三体、</a:t>
            </a:r>
            <a:r>
              <a:rPr lang="en-US" altLang="zh-CN" sz="3200" b="1" dirty="0">
                <a:latin typeface="+mn-lt"/>
                <a:ea typeface="Heiti SC Light"/>
                <a:cs typeface="Heiti SC Light"/>
              </a:rPr>
              <a:t>CNV</a:t>
            </a:r>
            <a:r>
              <a:rPr lang="zh-CN" altLang="en-US" sz="3200" b="1" dirty="0">
                <a:latin typeface="+mn-lt"/>
                <a:ea typeface="Heiti SC Light"/>
                <a:cs typeface="Heiti SC Light"/>
              </a:rPr>
              <a:t>、嵌合</a:t>
            </a:r>
            <a:r>
              <a:rPr lang="zh-CN" altLang="en-US" sz="3200" b="1" dirty="0">
                <a:latin typeface="Heiti SC Light"/>
                <a:ea typeface="Heiti SC Light"/>
                <a:cs typeface="Heiti SC Light"/>
              </a:rPr>
              <a:t>）</a:t>
            </a:r>
          </a:p>
        </p:txBody>
      </p:sp>
      <p:sp>
        <p:nvSpPr>
          <p:cNvPr id="16386" name="内容占位符 2"/>
          <p:cNvSpPr>
            <a:spLocks noGrp="1"/>
          </p:cNvSpPr>
          <p:nvPr>
            <p:ph idx="1"/>
          </p:nvPr>
        </p:nvSpPr>
        <p:spPr>
          <a:xfrm>
            <a:off x="4378657" y="6182131"/>
            <a:ext cx="8229600" cy="360363"/>
          </a:xfrm>
        </p:spPr>
        <p:txBody>
          <a:bodyPr/>
          <a:lstStyle/>
          <a:p>
            <a:pPr marL="0" indent="0">
              <a:buNone/>
            </a:pPr>
            <a:r>
              <a:rPr lang="it-IT" altLang="zh-CN" sz="1400" i="1"/>
              <a:t>Yao</a:t>
            </a:r>
            <a:r>
              <a:rPr lang="it-IT" altLang="zh-CN" sz="1400" i="1" dirty="0"/>
              <a:t> H, et al. </a:t>
            </a:r>
            <a:r>
              <a:rPr lang="it-IT" altLang="zh-CN" sz="1400" i="1" dirty="0" err="1"/>
              <a:t>Prenat</a:t>
            </a:r>
            <a:r>
              <a:rPr lang="it-IT" altLang="zh-CN" sz="1400" i="1" dirty="0"/>
              <a:t> </a:t>
            </a:r>
            <a:r>
              <a:rPr lang="it-IT" altLang="zh-CN" sz="1400" i="1" dirty="0" err="1"/>
              <a:t>Diagn</a:t>
            </a:r>
            <a:r>
              <a:rPr lang="en-US" altLang="zh-CN" sz="1400" i="1" dirty="0"/>
              <a:t>. </a:t>
            </a:r>
            <a:r>
              <a:rPr lang="it-IT" altLang="zh-CN" sz="1400" i="1" dirty="0"/>
              <a:t>2012,32</a:t>
            </a:r>
            <a:r>
              <a:rPr lang="zh-CN" altLang="it-IT" sz="1400" i="1" dirty="0"/>
              <a:t>（</a:t>
            </a:r>
            <a:r>
              <a:rPr lang="it-IT" altLang="zh-CN" sz="1400" i="1" dirty="0"/>
              <a:t>11</a:t>
            </a:r>
            <a:r>
              <a:rPr lang="zh-CN" altLang="it-IT" sz="1400" i="1" dirty="0"/>
              <a:t>）</a:t>
            </a:r>
            <a:r>
              <a:rPr lang="zh-CN" altLang="en-US" sz="1400" i="1" dirty="0"/>
              <a:t>；</a:t>
            </a:r>
            <a:r>
              <a:rPr lang="en-US" altLang="zh-CN" sz="1400" i="1" dirty="0"/>
              <a:t>Lau TK, et al. </a:t>
            </a:r>
            <a:r>
              <a:rPr lang="en-US" altLang="zh-CN" sz="1400" i="1" dirty="0" err="1"/>
              <a:t>Prenat</a:t>
            </a:r>
            <a:r>
              <a:rPr lang="en-US" altLang="zh-CN" sz="1400" i="1" dirty="0"/>
              <a:t> </a:t>
            </a:r>
            <a:r>
              <a:rPr lang="en-US" altLang="zh-CN" sz="1400" i="1" dirty="0" err="1"/>
              <a:t>Diagn</a:t>
            </a:r>
            <a:r>
              <a:rPr lang="en-US" altLang="zh-CN" sz="1400" i="1" dirty="0"/>
              <a:t>. 2013,33</a:t>
            </a:r>
            <a:r>
              <a:rPr lang="zh-CN" altLang="en-US" sz="1400" i="1" dirty="0"/>
              <a:t>（</a:t>
            </a:r>
            <a:r>
              <a:rPr lang="en-US" altLang="zh-CN" sz="1400" i="1" dirty="0"/>
              <a:t>6</a:t>
            </a:r>
            <a:r>
              <a:rPr lang="zh-CN" altLang="en-US" sz="1400" i="1" dirty="0"/>
              <a:t>）</a:t>
            </a:r>
            <a:endParaRPr lang="it-IT" altLang="zh-CN" sz="1400" i="1" dirty="0"/>
          </a:p>
        </p:txBody>
      </p:sp>
      <p:sp>
        <p:nvSpPr>
          <p:cNvPr id="6" name="矩形 5"/>
          <p:cNvSpPr/>
          <p:nvPr/>
        </p:nvSpPr>
        <p:spPr>
          <a:xfrm>
            <a:off x="2126808" y="1511061"/>
            <a:ext cx="7632700" cy="3926716"/>
          </a:xfrm>
          <a:prstGeom prst="rect">
            <a:avLst/>
          </a:prstGeom>
        </p:spPr>
        <p:txBody>
          <a:bodyPr>
            <a:spAutoFit/>
          </a:bodyPr>
          <a:lstStyle>
            <a:lvl1pPr marL="2857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9pPr>
          </a:lstStyle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SzPct val="70000"/>
              <a:buFont typeface="Wingdings" charset="2"/>
              <a:buChar char="n"/>
            </a:pPr>
            <a:r>
              <a:rPr lang="zh-CN" altLang="en-US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孕妇本人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三体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   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Wingdings" charset="2"/>
              </a:rPr>
              <a:t> 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NIPT</a:t>
            </a:r>
            <a:r>
              <a:rPr lang="zh-CN" altLang="en-US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染色体假阳性</a:t>
            </a:r>
            <a:endParaRPr lang="en-US" altLang="zh-CN" sz="1800" b="1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Font typeface="Symbol" charset="2"/>
              <a:buChar char="-"/>
            </a:pP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25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岁，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19</a:t>
            </a:r>
            <a:r>
              <a:rPr lang="en-US" altLang="zh-CN" sz="1600" baseline="30000" dirty="0">
                <a:solidFill>
                  <a:srgbClr val="000000"/>
                </a:solidFill>
                <a:ea typeface="Heiti SC Light" charset="-122"/>
                <a:sym typeface="Helvetica Light"/>
              </a:rPr>
              <a:t>+4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w</a:t>
            </a:r>
            <a:r>
              <a:rPr lang="zh-CN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，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提示为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X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三体</a:t>
            </a:r>
            <a:endParaRPr lang="en-US" altLang="zh-CN" sz="1600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Font typeface="Symbol" charset="2"/>
              <a:buChar char="-"/>
            </a:pP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羊水染色体核型：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46,XX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，</a:t>
            </a:r>
            <a:endParaRPr lang="en-US" altLang="zh-CN" sz="1600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Font typeface="Symbol" charset="2"/>
              <a:buChar char="-"/>
            </a:pP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新生儿出生正常</a:t>
            </a:r>
            <a:endParaRPr lang="en-US" altLang="zh-CN" sz="1600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Font typeface="Symbol" charset="2"/>
              <a:buChar char="-"/>
            </a:pP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孕妇血液染色体核型：完全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47,XXX</a:t>
            </a: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Font typeface="Symbol" charset="2"/>
              <a:buChar char="-"/>
            </a:pPr>
            <a:endParaRPr lang="en-US" altLang="zh-CN" sz="1600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SzPct val="70000"/>
              <a:buFont typeface="Wingdings" charset="2"/>
              <a:buChar char="n"/>
            </a:pPr>
            <a:r>
              <a:rPr lang="zh-CN" altLang="en-US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孕妇本人为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单体嵌合体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  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Wingdings" charset="2"/>
              </a:rPr>
              <a:t> 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NIPT</a:t>
            </a:r>
            <a:r>
              <a:rPr lang="zh-CN" altLang="en-US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X</a:t>
            </a:r>
            <a:r>
              <a:rPr lang="zh-CN" altLang="en-US" sz="1800" b="1" dirty="0">
                <a:solidFill>
                  <a:srgbClr val="000000"/>
                </a:solidFill>
                <a:ea typeface="Heiti SC Light" charset="-122"/>
                <a:sym typeface="Helvetica Light"/>
              </a:rPr>
              <a:t> 假阳性</a:t>
            </a:r>
            <a:endParaRPr lang="en-US" altLang="zh-CN" sz="1800" b="1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Font typeface="Symbol" charset="2"/>
              <a:buChar char="-"/>
            </a:pP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44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岁，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12+5w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，提示为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X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比例高</a:t>
            </a:r>
            <a:endParaRPr lang="en-US" altLang="zh-CN" sz="1600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Font typeface="Symbol" charset="2"/>
              <a:buChar char="-"/>
            </a:pP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孕妇血液染色体核型：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45,X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［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3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］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/46,XX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［</a:t>
            </a:r>
            <a:r>
              <a:rPr lang="en-US" altLang="zh-CN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27</a:t>
            </a: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］</a:t>
            </a:r>
            <a:endParaRPr lang="en-US" altLang="zh-CN" sz="1600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163"/>
              </a:lnSpc>
              <a:spcBef>
                <a:spcPts val="600"/>
              </a:spcBef>
              <a:spcAft>
                <a:spcPct val="0"/>
              </a:spcAft>
              <a:buFont typeface="Symbol" charset="2"/>
              <a:buChar char="-"/>
            </a:pPr>
            <a:r>
              <a:rPr lang="zh-CN" altLang="en-US" sz="1600" dirty="0">
                <a:solidFill>
                  <a:srgbClr val="000000"/>
                </a:solidFill>
                <a:ea typeface="Heiti SC Light" charset="-122"/>
                <a:sym typeface="Helvetica Light"/>
              </a:rPr>
              <a:t>新生儿出生正常</a:t>
            </a:r>
            <a:endParaRPr lang="en-US" altLang="zh-CN" sz="1600" dirty="0">
              <a:solidFill>
                <a:srgbClr val="000000"/>
              </a:solidFill>
              <a:ea typeface="Heiti SC Light" charset="-122"/>
              <a:sym typeface="Helvetica Light"/>
            </a:endParaRPr>
          </a:p>
          <a:p>
            <a:pPr defTabSz="914353" fontAlgn="base">
              <a:lnSpc>
                <a:spcPts val="2463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rgbClr val="000000"/>
              </a:solidFill>
              <a:ea typeface="Heiti SC Light" charset="-122"/>
              <a:sym typeface="Helvetica Light"/>
            </a:endParaRPr>
          </a:p>
        </p:txBody>
      </p:sp>
      <p:pic>
        <p:nvPicPr>
          <p:cNvPr id="4" name="图片 3" descr="屏幕快照 2015-11-05 下午3.03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474" y="2203644"/>
            <a:ext cx="3505200" cy="25209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1111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35560" y="548680"/>
            <a:ext cx="6501408" cy="720000"/>
          </a:xfrm>
        </p:spPr>
        <p:txBody>
          <a:bodyPr>
            <a:normAutofit/>
          </a:bodyPr>
          <a:lstStyle/>
          <a:p>
            <a:pPr marL="342882" indent="-342882">
              <a:spcBef>
                <a:spcPct val="20000"/>
              </a:spcBef>
            </a:pPr>
            <a:r>
              <a:rPr lang="zh-CN" altLang="en-US" sz="3200" b="0" dirty="0">
                <a:latin typeface="黑体" charset="0"/>
                <a:ea typeface="黑体" charset="0"/>
                <a:cs typeface="Arial" charset="0"/>
              </a:rPr>
              <a:t>假阳性的</a:t>
            </a:r>
            <a:r>
              <a:rPr lang="zh-CN" altLang="en-US" sz="3200" b="0" dirty="0" smtClean="0">
                <a:latin typeface="黑体" charset="0"/>
                <a:ea typeface="黑体" charset="0"/>
                <a:cs typeface="Arial" charset="0"/>
              </a:rPr>
              <a:t>原因之二 </a:t>
            </a:r>
            <a:r>
              <a:rPr lang="en-US" altLang="zh-CN" sz="3200" b="0" dirty="0">
                <a:latin typeface="黑体" charset="0"/>
                <a:ea typeface="黑体" charset="0"/>
                <a:cs typeface="Arial" charset="0"/>
              </a:rPr>
              <a:t>- </a:t>
            </a:r>
            <a:r>
              <a:rPr lang="zh-CN" altLang="en-US" sz="3200" b="0" dirty="0">
                <a:latin typeface="黑体" charset="0"/>
                <a:ea typeface="黑体" charset="0"/>
                <a:cs typeface="Arial" charset="0"/>
              </a:rPr>
              <a:t>母体嵌合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238349" y="3837114"/>
          <a:ext cx="7358115" cy="1985015"/>
        </p:xfrm>
        <a:graphic>
          <a:graphicData uri="http://schemas.openxmlformats.org/drawingml/2006/table">
            <a:tbl>
              <a:tblPr firstRow="1">
                <a:tableStyleId>{912C8C85-51F0-491E-9774-3900AFEF0FD7}</a:tableStyleId>
              </a:tblPr>
              <a:tblGrid>
                <a:gridCol w="2455458"/>
                <a:gridCol w="1545072"/>
                <a:gridCol w="1500198"/>
                <a:gridCol w="1857387"/>
              </a:tblGrid>
              <a:tr h="3970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C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1" i="0" u="none" strike="noStrike" kern="1200" dirty="0" smtClean="0">
                          <a:solidFill>
                            <a:srgbClr val="DD0130"/>
                          </a:solidFill>
                          <a:latin typeface="+mn-lt"/>
                          <a:ea typeface="黑体" pitchFamily="49" charset="-122"/>
                          <a:cs typeface="+mn-cs"/>
                        </a:rPr>
                        <a:t>X</a:t>
                      </a:r>
                      <a:r>
                        <a:rPr lang="zh-CN" altLang="en-US" sz="1600" b="1" i="0" u="none" strike="noStrike" kern="1200" dirty="0" smtClean="0">
                          <a:solidFill>
                            <a:srgbClr val="DD0130"/>
                          </a:solidFill>
                          <a:latin typeface="+mn-lt"/>
                          <a:ea typeface="黑体" pitchFamily="49" charset="-122"/>
                          <a:cs typeface="+mn-cs"/>
                        </a:rPr>
                        <a:t>染色体非整倍体</a:t>
                      </a:r>
                      <a:endParaRPr lang="zh-CN" altLang="en-US" sz="1600" b="1" i="0" u="none" strike="noStrike" kern="1200" dirty="0">
                        <a:solidFill>
                          <a:srgbClr val="DD013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rgbClr val="DD0130"/>
                          </a:solidFill>
                          <a:latin typeface="+mn-lt"/>
                          <a:ea typeface="黑体" pitchFamily="49" charset="-122"/>
                          <a:cs typeface="+mn-cs"/>
                        </a:rPr>
                        <a:t>总数</a:t>
                      </a:r>
                      <a:endParaRPr lang="zh-CN" altLang="en-US" sz="1600" b="1" i="0" u="none" strike="noStrike" kern="1200" dirty="0">
                        <a:solidFill>
                          <a:srgbClr val="DD013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70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en-US" sz="1600" u="none" strike="noStrike" kern="1200" dirty="0" err="1">
                          <a:latin typeface="+mn-lt"/>
                          <a:ea typeface="黑体" pitchFamily="49" charset="-122"/>
                        </a:rPr>
                        <a:t>ChrX</a:t>
                      </a:r>
                      <a:r>
                        <a:rPr lang="en-US" altLang="en-US" sz="1600" u="none" strike="noStrike" kern="1200" dirty="0">
                          <a:latin typeface="+mn-lt"/>
                          <a:ea typeface="黑体" pitchFamily="49" charset="-122"/>
                        </a:rPr>
                        <a:t>+</a:t>
                      </a:r>
                      <a:endParaRPr lang="en-US" altLang="en-US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en-US" sz="1600" u="none" strike="noStrike" kern="1200" dirty="0">
                          <a:latin typeface="+mn-lt"/>
                          <a:ea typeface="黑体" pitchFamily="49" charset="-122"/>
                        </a:rPr>
                        <a:t>ChrX-</a:t>
                      </a:r>
                      <a:endParaRPr lang="en-US" altLang="en-US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70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en-US" sz="1600" u="none" strike="noStrike" kern="1200" dirty="0" smtClean="0">
                          <a:latin typeface="+mn-lt"/>
                          <a:ea typeface="黑体" pitchFamily="49" charset="-122"/>
                        </a:rPr>
                        <a:t>NIPT</a:t>
                      </a:r>
                      <a:r>
                        <a:rPr lang="zh-CN" altLang="en-US" sz="1600" u="none" strike="noStrike" kern="1200" dirty="0" smtClean="0">
                          <a:latin typeface="+mn-lt"/>
                          <a:ea typeface="黑体" pitchFamily="49" charset="-122"/>
                        </a:rPr>
                        <a:t>异常结果</a:t>
                      </a:r>
                      <a:endParaRPr lang="zh-CN" altLang="en-US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63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124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187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70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黑体" pitchFamily="49" charset="-122"/>
                          <a:cs typeface="+mn-cs"/>
                        </a:rPr>
                        <a:t>母体嵌合人数</a:t>
                      </a:r>
                      <a:endParaRPr lang="zh-CN" altLang="en-US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6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10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16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70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6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黑体" pitchFamily="49" charset="-122"/>
                          <a:cs typeface="+mn-cs"/>
                        </a:rPr>
                        <a:t>母体嵌合人数的比例</a:t>
                      </a:r>
                      <a:endParaRPr lang="zh-CN" altLang="en-US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9.52%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8.06%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u="none" strike="noStrike" kern="1200" dirty="0">
                          <a:latin typeface="+mn-lt"/>
                          <a:ea typeface="黑体" pitchFamily="49" charset="-122"/>
                        </a:rPr>
                        <a:t>8.56%</a:t>
                      </a:r>
                      <a:endParaRPr lang="en-US" altLang="zh-CN" sz="16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黑体" pitchFamily="49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207568" y="5919156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0751" hangingPunct="0"/>
            <a:r>
              <a:rPr lang="en-US" altLang="zh-CN" sz="1200" kern="0" dirty="0" err="1">
                <a:solidFill>
                  <a:srgbClr val="FFFFFF"/>
                </a:solidFill>
                <a:sym typeface="Helvetica Light"/>
              </a:rPr>
              <a:t>Yanglin</a:t>
            </a:r>
            <a:r>
              <a:rPr lang="en-US" altLang="zh-CN" sz="1200" kern="0" dirty="0">
                <a:solidFill>
                  <a:srgbClr val="FFFFFF"/>
                </a:solidFill>
                <a:sym typeface="Helvetica Light"/>
              </a:rPr>
              <a:t> </a:t>
            </a:r>
            <a:r>
              <a:rPr lang="en-US" altLang="zh-CN" sz="1200" kern="0" dirty="0" err="1">
                <a:solidFill>
                  <a:srgbClr val="FFFFFF"/>
                </a:solidFill>
                <a:sym typeface="Helvetica Light"/>
              </a:rPr>
              <a:t>Wang,et</a:t>
            </a:r>
            <a:r>
              <a:rPr lang="en-US" altLang="zh-CN" sz="1200" kern="0" dirty="0">
                <a:solidFill>
                  <a:srgbClr val="FFFFFF"/>
                </a:solidFill>
                <a:sym typeface="Helvetica Light"/>
              </a:rPr>
              <a:t> al., Maternal </a:t>
            </a:r>
            <a:r>
              <a:rPr lang="en-US" altLang="zh-CN" sz="1200" kern="0" dirty="0" err="1">
                <a:solidFill>
                  <a:srgbClr val="FFFFFF"/>
                </a:solidFill>
                <a:sym typeface="Helvetica Light"/>
              </a:rPr>
              <a:t>Mosaicism</a:t>
            </a:r>
            <a:r>
              <a:rPr lang="en-US" altLang="zh-CN" sz="1200" kern="0" dirty="0">
                <a:solidFill>
                  <a:srgbClr val="FFFFFF"/>
                </a:solidFill>
                <a:sym typeface="Helvetica Light"/>
              </a:rPr>
              <a:t> Is a Significant Contributor to Discordant Sex Chromosomal Aneuploidies Associated with Noninvasive Prenatal Testing,(2014),Clinical Chemistry 60:1</a:t>
            </a:r>
          </a:p>
        </p:txBody>
      </p:sp>
      <p:sp>
        <p:nvSpPr>
          <p:cNvPr id="6" name="矩形 5"/>
          <p:cNvSpPr/>
          <p:nvPr/>
        </p:nvSpPr>
        <p:spPr>
          <a:xfrm>
            <a:off x="2135560" y="3356486"/>
            <a:ext cx="7929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0751" hangingPunct="0">
              <a:lnSpc>
                <a:spcPct val="120000"/>
              </a:lnSpc>
              <a:spcBef>
                <a:spcPts val="1200"/>
              </a:spcBef>
              <a:buClr>
                <a:prstClr val="white">
                  <a:lumMod val="50000"/>
                </a:prstClr>
              </a:buClr>
            </a:pPr>
            <a:r>
              <a:rPr lang="en-US" altLang="zh-CN" sz="2000" b="1" kern="0" dirty="0">
                <a:solidFill>
                  <a:srgbClr val="DD0130"/>
                </a:solidFill>
                <a:ea typeface="黑体" pitchFamily="49" charset="-122"/>
                <a:cs typeface="Arial" pitchFamily="34" charset="0"/>
                <a:sym typeface="Lucida Grande" charset="0"/>
              </a:rPr>
              <a:t>~8.6% </a:t>
            </a:r>
            <a:r>
              <a:rPr lang="zh-CN" altLang="en-US" sz="1600" kern="0" dirty="0">
                <a:solidFill>
                  <a:srgbClr val="FFFFFF"/>
                </a:solidFill>
                <a:ea typeface="黑体" pitchFamily="49" charset="-122"/>
                <a:sym typeface="Helvetica Light"/>
              </a:rPr>
              <a:t>的</a:t>
            </a:r>
            <a:r>
              <a:rPr lang="en-US" altLang="zh-CN" sz="1600" kern="0" dirty="0">
                <a:solidFill>
                  <a:srgbClr val="FFFFFF"/>
                </a:solidFill>
                <a:ea typeface="黑体" pitchFamily="49" charset="-122"/>
                <a:sym typeface="Helvetica Light"/>
              </a:rPr>
              <a:t>X</a:t>
            </a:r>
            <a:r>
              <a:rPr lang="zh-CN" altLang="en-US" sz="1600" kern="0" dirty="0">
                <a:solidFill>
                  <a:srgbClr val="FFFFFF"/>
                </a:solidFill>
                <a:ea typeface="黑体" pitchFamily="49" charset="-122"/>
                <a:sym typeface="Helvetica Light"/>
              </a:rPr>
              <a:t>染色体非整倍体阳性结果由母体嵌合引起</a:t>
            </a:r>
            <a:endParaRPr lang="en-US" altLang="zh-CN" sz="1600" kern="0" dirty="0">
              <a:solidFill>
                <a:srgbClr val="FFFFFF"/>
              </a:solidFill>
              <a:ea typeface="黑体" pitchFamily="49" charset="-122"/>
              <a:sym typeface="Lucida Grande" charset="0"/>
            </a:endParaRPr>
          </a:p>
        </p:txBody>
      </p:sp>
      <p:pic>
        <p:nvPicPr>
          <p:cNvPr id="8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7608" y="1628295"/>
            <a:ext cx="5256584" cy="1766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6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559498" y="170056"/>
            <a:ext cx="536396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母体</a:t>
            </a:r>
            <a:r>
              <a:rPr lang="en-US" altLang="zh-CN" sz="2100" b="1" dirty="0">
                <a:latin typeface="微软雅黑" pitchFamily="34" charset="-122"/>
                <a:ea typeface="微软雅黑" pitchFamily="34" charset="-122"/>
              </a:rPr>
              <a:t>CNV</a:t>
            </a:r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引起的假阳性能够避免或减少吗？</a:t>
            </a:r>
          </a:p>
          <a:p>
            <a:endParaRPr lang="zh-CN" altLang="en-US" sz="21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图片 17"/>
          <p:cNvPicPr preferRelativeResize="0">
            <a:picLocks/>
          </p:cNvPicPr>
          <p:nvPr/>
        </p:nvPicPr>
        <p:blipFill rotWithShape="1">
          <a:blip r:embed="rId3"/>
          <a:srcRect l="584" t="47444" r="72412" b="35611"/>
          <a:stretch/>
        </p:blipFill>
        <p:spPr>
          <a:xfrm>
            <a:off x="1519234" y="591311"/>
            <a:ext cx="5296846" cy="45719"/>
          </a:xfrm>
          <a:prstGeom prst="rect">
            <a:avLst/>
          </a:prstGeom>
        </p:spPr>
      </p:pic>
      <p:pic>
        <p:nvPicPr>
          <p:cNvPr id="23" name="图片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06" y="2353862"/>
            <a:ext cx="2612052" cy="2484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2"/>
          <p:cNvSpPr>
            <a:spLocks noChangeArrowheads="1"/>
          </p:cNvSpPr>
          <p:nvPr/>
        </p:nvSpPr>
        <p:spPr bwMode="auto">
          <a:xfrm>
            <a:off x="4392918" y="2724317"/>
            <a:ext cx="17921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样本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EK01875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 Kb (21q22.11)</a:t>
            </a: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350 Kb (21q22.12 )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4426559" y="4003515"/>
            <a:ext cx="1746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样本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BD01462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</a:p>
          <a:p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 Kb (21q23.1)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91745" y="5392844"/>
            <a:ext cx="4625791" cy="412421"/>
          </a:xfrm>
          <a:prstGeom prst="rect">
            <a:avLst/>
          </a:prstGeom>
          <a:noFill/>
          <a:ln w="28575">
            <a:solidFill>
              <a:srgbClr val="FEA934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>
            <a:spAutoFit/>
          </a:bodyPr>
          <a:lstStyle>
            <a:defPPr>
              <a:defRPr lang="zh-CN"/>
            </a:defPPr>
            <a:lvl1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5pPr>
            <a:lvl6pPr>
              <a:defRPr>
                <a:latin typeface="Arial" charset="0"/>
                <a:ea typeface="宋体" charset="-122"/>
              </a:defRPr>
            </a:lvl6pPr>
            <a:lvl7pPr>
              <a:defRPr>
                <a:latin typeface="Arial" charset="0"/>
                <a:ea typeface="宋体" charset="-122"/>
              </a:defRPr>
            </a:lvl7pPr>
            <a:lvl8pPr>
              <a:defRPr>
                <a:latin typeface="Arial" charset="0"/>
                <a:ea typeface="宋体" charset="-122"/>
              </a:defRPr>
            </a:lvl8pPr>
            <a:lvl9pPr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ts val="1800"/>
              </a:spcBef>
            </a:pPr>
            <a:r>
              <a:rPr lang="zh-CN" altLang="en-US" b="1" dirty="0"/>
              <a:t>排除母体因素干扰，降级</a:t>
            </a:r>
            <a:r>
              <a:rPr lang="en-US" altLang="zh-CN" b="1" dirty="0"/>
              <a:t>NIPT</a:t>
            </a:r>
            <a:r>
              <a:rPr lang="zh-CN" altLang="en-US" b="1" dirty="0"/>
              <a:t>假阳性率</a:t>
            </a:r>
          </a:p>
        </p:txBody>
      </p:sp>
      <p:sp>
        <p:nvSpPr>
          <p:cNvPr id="31" name="矩形 1"/>
          <p:cNvSpPr>
            <a:spLocks noChangeArrowheads="1"/>
          </p:cNvSpPr>
          <p:nvPr/>
        </p:nvSpPr>
        <p:spPr bwMode="auto">
          <a:xfrm>
            <a:off x="8078509" y="6321507"/>
            <a:ext cx="2411365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Han Zhang et al.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Sci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Rep. 2015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2442532" y="1861922"/>
            <a:ext cx="37257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例孕妇在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号染色体携带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CNV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2237" y="1003515"/>
            <a:ext cx="957440" cy="49786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121473" y="9425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200" dirty="0"/>
              <a:t>Statistical Approach to Decreasing the Error Rate of Noninvasive Prenatal </a:t>
            </a:r>
            <a:r>
              <a:rPr lang="en-US" altLang="zh-CN" sz="1200" dirty="0" err="1"/>
              <a:t>Aneuploid</a:t>
            </a:r>
            <a:r>
              <a:rPr lang="en-US" altLang="zh-CN" sz="1200" dirty="0"/>
              <a:t> Detection</a:t>
            </a:r>
          </a:p>
          <a:p>
            <a:r>
              <a:rPr lang="en-US" altLang="zh-CN" sz="1200" dirty="0"/>
              <a:t>caused by Maternal Copy Number Variation</a:t>
            </a:r>
            <a:endParaRPr lang="zh-CN" altLang="en-US" sz="1200" dirty="0"/>
          </a:p>
        </p:txBody>
      </p:sp>
      <p:grpSp>
        <p:nvGrpSpPr>
          <p:cNvPr id="17" name="组合 13"/>
          <p:cNvGrpSpPr>
            <a:grpSpLocks/>
          </p:cNvGrpSpPr>
          <p:nvPr/>
        </p:nvGrpSpPr>
        <p:grpSpPr bwMode="auto">
          <a:xfrm>
            <a:off x="6150298" y="2268432"/>
            <a:ext cx="4194175" cy="1716088"/>
            <a:chOff x="3714744" y="3429000"/>
            <a:chExt cx="5072098" cy="2362200"/>
          </a:xfrm>
        </p:grpSpPr>
        <p:pic>
          <p:nvPicPr>
            <p:cNvPr id="20" name="图片 1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69" r="49886"/>
            <a:stretch>
              <a:fillRect/>
            </a:stretch>
          </p:blipFill>
          <p:spPr bwMode="auto">
            <a:xfrm>
              <a:off x="3714744" y="3429000"/>
              <a:ext cx="2643206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图片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44" t="10469" r="8440"/>
            <a:stretch>
              <a:fillRect/>
            </a:stretch>
          </p:blipFill>
          <p:spPr bwMode="auto">
            <a:xfrm>
              <a:off x="6586601" y="3429000"/>
              <a:ext cx="2200241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6628135" y="4214707"/>
            <a:ext cx="2036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EK01875 Z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值：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4.66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4"/>
          <p:cNvSpPr>
            <a:spLocks noChangeArrowheads="1"/>
          </p:cNvSpPr>
          <p:nvPr/>
        </p:nvSpPr>
        <p:spPr bwMode="auto">
          <a:xfrm>
            <a:off x="6613848" y="4587771"/>
            <a:ext cx="2079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BD01462 Z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值：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3.87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18"/>
          <p:cNvSpPr>
            <a:spLocks noChangeArrowheads="1"/>
          </p:cNvSpPr>
          <p:nvPr/>
        </p:nvSpPr>
        <p:spPr bwMode="auto">
          <a:xfrm>
            <a:off x="8985572" y="4575070"/>
            <a:ext cx="59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2.36</a:t>
            </a:r>
            <a:endParaRPr lang="zh-CN" altLang="en-US"/>
          </a:p>
        </p:txBody>
      </p:sp>
      <p:sp>
        <p:nvSpPr>
          <p:cNvPr id="34" name="矩形 22"/>
          <p:cNvSpPr>
            <a:spLocks noChangeArrowheads="1"/>
          </p:cNvSpPr>
          <p:nvPr/>
        </p:nvSpPr>
        <p:spPr bwMode="auto">
          <a:xfrm>
            <a:off x="8977636" y="4186132"/>
            <a:ext cx="655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1.83</a:t>
            </a:r>
            <a:r>
              <a:rPr lang="zh-CN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右箭头 34"/>
          <p:cNvSpPr>
            <a:spLocks noChangeAspect="1"/>
          </p:cNvSpPr>
          <p:nvPr/>
        </p:nvSpPr>
        <p:spPr>
          <a:xfrm>
            <a:off x="8583935" y="4321070"/>
            <a:ext cx="450850" cy="9366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右箭头 35"/>
          <p:cNvSpPr>
            <a:spLocks noChangeAspect="1"/>
          </p:cNvSpPr>
          <p:nvPr/>
        </p:nvSpPr>
        <p:spPr>
          <a:xfrm>
            <a:off x="8583935" y="4687783"/>
            <a:ext cx="450850" cy="936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202392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61989" y="134634"/>
            <a:ext cx="737894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导致</a:t>
            </a:r>
            <a:r>
              <a:rPr lang="en-US" altLang="zh-CN" sz="2100" b="1" dirty="0" smtClean="0">
                <a:latin typeface="微软雅黑" pitchFamily="34" charset="-122"/>
                <a:ea typeface="微软雅黑" pitchFamily="34" charset="-122"/>
              </a:rPr>
              <a:t>NIPT</a:t>
            </a:r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假阳性／假阴性的另一个因素</a:t>
            </a:r>
            <a:r>
              <a:rPr lang="en-US" altLang="zh-CN" sz="2100" b="1" dirty="0" smtClean="0">
                <a:latin typeface="微软雅黑" pitchFamily="34" charset="-122"/>
                <a:ea typeface="微软雅黑" pitchFamily="34" charset="-122"/>
              </a:rPr>
              <a:t>--</a:t>
            </a:r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胎儿游离</a:t>
            </a:r>
            <a:r>
              <a:rPr lang="en-US" altLang="zh-CN" sz="2100" b="1" dirty="0" smtClean="0">
                <a:latin typeface="微软雅黑" pitchFamily="34" charset="-122"/>
                <a:ea typeface="微软雅黑" pitchFamily="34" charset="-122"/>
              </a:rPr>
              <a:t>DNA</a:t>
            </a:r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浓度</a:t>
            </a:r>
            <a:endParaRPr lang="zh-CN" altLang="en-US" sz="21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 preferRelativeResize="0">
            <a:picLocks/>
          </p:cNvPicPr>
          <p:nvPr/>
        </p:nvPicPr>
        <p:blipFill rotWithShape="1">
          <a:blip r:embed="rId2"/>
          <a:srcRect l="584" t="47444" r="72412" b="35611"/>
          <a:stretch/>
        </p:blipFill>
        <p:spPr>
          <a:xfrm flipV="1">
            <a:off x="1561989" y="550132"/>
            <a:ext cx="7593769" cy="45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857" y="1268761"/>
            <a:ext cx="9089110" cy="4865217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071664" y="3284984"/>
            <a:ext cx="0" cy="1908000"/>
          </a:xfrm>
          <a:prstGeom prst="line">
            <a:avLst/>
          </a:prstGeom>
          <a:ln w="476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5358873" y="965630"/>
            <a:ext cx="586190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影响胎儿游离</a:t>
            </a:r>
            <a:r>
              <a:rPr kumimoji="1" lang="en-US" altLang="zh-CN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DNA</a:t>
            </a:r>
            <a:r>
              <a:rPr kumimoji="1" lang="zh-CN" altLang="en-US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浓度的因素：孕周，体重，双胎，</a:t>
            </a:r>
            <a:r>
              <a:rPr kumimoji="1" lang="en-US" altLang="zh-CN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IVF-ET</a:t>
            </a:r>
            <a:r>
              <a:rPr kumimoji="1" lang="zh-CN" altLang="en-US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妊娠，个体素质，免疫系统疾病</a:t>
            </a:r>
            <a:r>
              <a:rPr kumimoji="1" lang="zh-CN" altLang="en-US" dirty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，</a:t>
            </a:r>
            <a:r>
              <a:rPr kumimoji="1" lang="zh-CN" altLang="en-US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阿司匹林</a:t>
            </a:r>
            <a:r>
              <a:rPr kumimoji="1" lang="mr-IN" altLang="zh-CN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……</a:t>
            </a:r>
            <a:endParaRPr kumimoji="1" lang="zh-CN" altLang="en-US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45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0.07083 -0.00255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992248" y="2544875"/>
            <a:ext cx="4356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周的中位胎儿浓度为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10.2%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，孕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周到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周，胎儿浓度每周增加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p&lt;0.001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），孕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周后胎儿浓度每周增加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p&lt;0.001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/>
          <a:srcRect t="50034" b="24948"/>
          <a:stretch/>
        </p:blipFill>
        <p:spPr>
          <a:xfrm>
            <a:off x="4066076" y="971183"/>
            <a:ext cx="5454565" cy="54380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227" y="2069255"/>
            <a:ext cx="3849933" cy="366476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882713" y="5734021"/>
            <a:ext cx="32758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Eric Wang et al.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Prenat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Diagn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06051" y="4129051"/>
            <a:ext cx="3528392" cy="830997"/>
          </a:xfrm>
          <a:prstGeom prst="rect">
            <a:avLst/>
          </a:prstGeom>
          <a:noFill/>
          <a:ln w="28575">
            <a:solidFill>
              <a:srgbClr val="FEA934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>
            <a:spAutoFit/>
          </a:bodyPr>
          <a:lstStyle/>
          <a:p>
            <a:pPr algn="ctr">
              <a:lnSpc>
                <a:spcPct val="150000"/>
              </a:lnSpc>
              <a:spcBef>
                <a:spcPts val="450"/>
              </a:spcBef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随着孕周的增加，胎儿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cfDNA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浓度增加，可增加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NIPT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检测准确性。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1885" y="1032707"/>
            <a:ext cx="1447205" cy="47685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559498" y="236186"/>
            <a:ext cx="72327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孕周</a:t>
            </a:r>
          </a:p>
        </p:txBody>
      </p:sp>
      <p:pic>
        <p:nvPicPr>
          <p:cNvPr id="11" name="图片 10"/>
          <p:cNvPicPr preferRelativeResize="0">
            <a:picLocks/>
          </p:cNvPicPr>
          <p:nvPr/>
        </p:nvPicPr>
        <p:blipFill rotWithShape="1">
          <a:blip r:embed="rId6"/>
          <a:srcRect l="584" t="47444" r="72412" b="35611"/>
          <a:stretch/>
        </p:blipFill>
        <p:spPr>
          <a:xfrm>
            <a:off x="1559498" y="679874"/>
            <a:ext cx="756000" cy="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>
            <a:spLocks noChangeArrowheads="1"/>
          </p:cNvSpPr>
          <p:nvPr/>
        </p:nvSpPr>
        <p:spPr bwMode="auto">
          <a:xfrm>
            <a:off x="2037408" y="5171739"/>
            <a:ext cx="3338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孕周主要分布在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17-20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</a:p>
        </p:txBody>
      </p:sp>
      <p:sp>
        <p:nvSpPr>
          <p:cNvPr id="4" name="文本框 8"/>
          <p:cNvSpPr txBox="1">
            <a:spLocks noChangeArrowheads="1"/>
          </p:cNvSpPr>
          <p:nvPr/>
        </p:nvSpPr>
        <p:spPr bwMode="auto">
          <a:xfrm>
            <a:off x="6168008" y="5171739"/>
            <a:ext cx="4032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胎儿浓度随孕周增加而增加</a:t>
            </a: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414444"/>
            <a:ext cx="3031299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1" y="1414444"/>
            <a:ext cx="5390335" cy="313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559498" y="134634"/>
            <a:ext cx="352051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孕周对胎儿游离</a:t>
            </a:r>
            <a:r>
              <a:rPr lang="en-US" altLang="zh-CN" sz="2100" b="1" dirty="0" smtClean="0">
                <a:latin typeface="微软雅黑" pitchFamily="34" charset="-122"/>
                <a:ea typeface="微软雅黑" pitchFamily="34" charset="-122"/>
              </a:rPr>
              <a:t>DNA</a:t>
            </a:r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的影响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7"/>
          <p:cNvPicPr preferRelativeResize="0">
            <a:picLocks/>
          </p:cNvPicPr>
          <p:nvPr/>
        </p:nvPicPr>
        <p:blipFill rotWithShape="1">
          <a:blip r:embed="rId5"/>
          <a:srcRect l="584" t="47444" r="72412" b="35611"/>
          <a:stretch/>
        </p:blipFill>
        <p:spPr>
          <a:xfrm>
            <a:off x="1519234" y="555888"/>
            <a:ext cx="4945774" cy="5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2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/>
          <a:srcRect t="10150"/>
          <a:stretch/>
        </p:blipFill>
        <p:spPr>
          <a:xfrm>
            <a:off x="1319437" y="2005324"/>
            <a:ext cx="5298340" cy="4162155"/>
          </a:xfrm>
          <a:prstGeom prst="rect">
            <a:avLst/>
          </a:prstGeom>
        </p:spPr>
      </p:pic>
      <p:grpSp>
        <p:nvGrpSpPr>
          <p:cNvPr id="18" name="组合 17"/>
          <p:cNvGrpSpPr>
            <a:grpSpLocks noChangeAspect="1"/>
          </p:cNvGrpSpPr>
          <p:nvPr/>
        </p:nvGrpSpPr>
        <p:grpSpPr>
          <a:xfrm>
            <a:off x="1319437" y="923410"/>
            <a:ext cx="8261980" cy="656003"/>
            <a:chOff x="764627" y="451873"/>
            <a:chExt cx="8350205" cy="69183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4"/>
            <a:srcRect t="50034" b="24948"/>
            <a:stretch/>
          </p:blipFill>
          <p:spPr>
            <a:xfrm>
              <a:off x="2175532" y="451873"/>
              <a:ext cx="6939300" cy="69183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4627" y="581791"/>
              <a:ext cx="1311069" cy="43200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7176120" y="2104098"/>
            <a:ext cx="2998422" cy="830997"/>
          </a:xfrm>
          <a:prstGeom prst="rect">
            <a:avLst/>
          </a:prstGeom>
          <a:noFill/>
          <a:ln w="28575">
            <a:solidFill>
              <a:srgbClr val="FEA934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>
            <a:spAutoFit/>
          </a:bodyPr>
          <a:lstStyle/>
          <a:p>
            <a:pPr fontAlgn="base">
              <a:lnSpc>
                <a:spcPct val="150000"/>
              </a:lnSpc>
              <a:spcBef>
                <a:spcPts val="45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4%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胎儿浓度比例随体重升高而减少，降低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NIPT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检测准确性。</a:t>
            </a:r>
          </a:p>
        </p:txBody>
      </p:sp>
      <p:sp>
        <p:nvSpPr>
          <p:cNvPr id="13" name="矩形 12"/>
          <p:cNvSpPr/>
          <p:nvPr/>
        </p:nvSpPr>
        <p:spPr>
          <a:xfrm>
            <a:off x="3387542" y="6479941"/>
            <a:ext cx="32758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Eric Wang et al. </a:t>
            </a:r>
            <a:r>
              <a:rPr lang="en-US" altLang="zh-CN" sz="110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Prenat</a:t>
            </a:r>
            <a:r>
              <a:rPr lang="en-US" altLang="zh-CN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Diagn</a:t>
            </a:r>
            <a:r>
              <a:rPr lang="en-US" altLang="zh-CN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2013</a:t>
            </a:r>
            <a:endParaRPr lang="zh-CN" altLang="en-US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23328" y="232222"/>
            <a:ext cx="432842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母体</a:t>
            </a:r>
            <a:r>
              <a:rPr lang="zh-CN" altLang="en-US" sz="21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体重对于胎儿游离</a:t>
            </a:r>
            <a:r>
              <a:rPr lang="en-US" altLang="zh-CN" sz="21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DNA</a:t>
            </a:r>
            <a:r>
              <a:rPr lang="zh-CN" altLang="en-US" sz="21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的影响</a:t>
            </a:r>
            <a:endParaRPr lang="zh-CN" altLang="en-US" sz="21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5" name="图片 14"/>
          <p:cNvPicPr preferRelativeResize="0">
            <a:picLocks/>
          </p:cNvPicPr>
          <p:nvPr/>
        </p:nvPicPr>
        <p:blipFill rotWithShape="1">
          <a:blip r:embed="rId6"/>
          <a:srcRect l="584" t="47444" r="72412" b="35611"/>
          <a:stretch/>
        </p:blipFill>
        <p:spPr>
          <a:xfrm>
            <a:off x="1347654" y="710885"/>
            <a:ext cx="4204102" cy="45719"/>
          </a:xfrm>
          <a:prstGeom prst="rect">
            <a:avLst/>
          </a:prstGeom>
        </p:spPr>
      </p:pic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409480"/>
              </p:ext>
            </p:extLst>
          </p:nvPr>
        </p:nvGraphicFramePr>
        <p:xfrm>
          <a:off x="7176120" y="3593548"/>
          <a:ext cx="4349858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6841"/>
                <a:gridCol w="2893017"/>
              </a:tblGrid>
              <a:tr h="3909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/>
                        <a:t>孕妇体重组（</a:t>
                      </a:r>
                      <a:r>
                        <a:rPr lang="en-US" altLang="zh-CN" sz="1600" dirty="0" smtClean="0"/>
                        <a:t>kg</a:t>
                      </a:r>
                      <a:r>
                        <a:rPr lang="zh-CN" altLang="en-US" sz="1600" dirty="0" smtClean="0"/>
                        <a:t>）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/>
                        <a:t>胎儿</a:t>
                      </a:r>
                      <a:r>
                        <a:rPr lang="en-US" altLang="zh-CN" sz="1600" dirty="0" smtClean="0"/>
                        <a:t>DNA</a:t>
                      </a:r>
                      <a:r>
                        <a:rPr lang="zh-CN" altLang="en-US" sz="1600" dirty="0" smtClean="0"/>
                        <a:t>含量小于</a:t>
                      </a:r>
                      <a:r>
                        <a:rPr lang="en-US" altLang="zh-CN" sz="1600" dirty="0" smtClean="0"/>
                        <a:t>4%</a:t>
                      </a:r>
                      <a:r>
                        <a:rPr lang="zh-CN" altLang="en-US" sz="1600" dirty="0" smtClean="0"/>
                        <a:t>的比例</a:t>
                      </a:r>
                      <a:endParaRPr lang="zh-CN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60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0.7%</a:t>
                      </a:r>
                      <a:endParaRPr lang="zh-CN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7.1%</a:t>
                      </a:r>
                      <a:endParaRPr lang="zh-CN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55.1%</a:t>
                      </a:r>
                      <a:endParaRPr lang="zh-CN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7668874" y="5574309"/>
            <a:ext cx="3825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/>
              <a:t>孕</a:t>
            </a:r>
            <a:r>
              <a:rPr kumimoji="1" lang="en-US" altLang="zh-CN" dirty="0" smtClean="0"/>
              <a:t>11-13</a:t>
            </a:r>
            <a:r>
              <a:rPr kumimoji="1" lang="zh-CN" altLang="en-US" dirty="0" smtClean="0"/>
              <a:t>周孕妇体重对</a:t>
            </a:r>
            <a:r>
              <a:rPr kumimoji="1" lang="en-US" altLang="zh-CN" dirty="0" err="1" smtClean="0"/>
              <a:t>ffDNA</a:t>
            </a:r>
            <a:r>
              <a:rPr kumimoji="1" lang="zh-CN" altLang="en-US" dirty="0" smtClean="0"/>
              <a:t>的影响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32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563030" y="5234529"/>
            <a:ext cx="5125259" cy="830997"/>
          </a:xfrm>
          <a:prstGeom prst="rect">
            <a:avLst/>
          </a:prstGeom>
          <a:noFill/>
          <a:ln w="28575">
            <a:solidFill>
              <a:srgbClr val="44C0B9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>
            <a:spAutoFit/>
          </a:bodyPr>
          <a:lstStyle>
            <a:defPPr>
              <a:defRPr lang="zh-CN"/>
            </a:defPPr>
            <a:lvl1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5pPr>
            <a:lvl6pPr>
              <a:defRPr>
                <a:latin typeface="Arial" charset="0"/>
                <a:ea typeface="宋体" charset="-122"/>
              </a:defRPr>
            </a:lvl6pPr>
            <a:lvl7pPr>
              <a:defRPr>
                <a:latin typeface="Arial" charset="0"/>
                <a:ea typeface="宋体" charset="-122"/>
              </a:defRPr>
            </a:lvl7pPr>
            <a:lvl8pPr>
              <a:defRPr>
                <a:latin typeface="Arial" charset="0"/>
                <a:ea typeface="宋体" charset="-122"/>
              </a:defRPr>
            </a:lvl8pPr>
            <a:lvl9pPr>
              <a:defRPr>
                <a:latin typeface="Arial" charset="0"/>
                <a:ea typeface="宋体" charset="-122"/>
              </a:defRPr>
            </a:lvl9pPr>
          </a:lstStyle>
          <a:p>
            <a:pPr algn="l">
              <a:lnSpc>
                <a:spcPct val="150000"/>
              </a:lnSpc>
              <a:spcBef>
                <a:spcPts val="1350"/>
              </a:spcBef>
            </a:pPr>
            <a:r>
              <a:rPr lang="zh-CN" altLang="en-US" b="1" dirty="0"/>
              <a:t>双胎胎儿浓度显著低于单胎胎儿浓度，多因素分析显示双胎胎儿浓度与</a:t>
            </a:r>
            <a:r>
              <a:rPr lang="en-US" altLang="zh-CN" b="1" dirty="0"/>
              <a:t>BMI</a:t>
            </a:r>
            <a:r>
              <a:rPr lang="zh-CN" altLang="en-US" b="1" dirty="0"/>
              <a:t>、</a:t>
            </a:r>
            <a:r>
              <a:rPr lang="en-US" altLang="zh-CN" b="1" dirty="0"/>
              <a:t>IVF</a:t>
            </a:r>
            <a:r>
              <a:rPr lang="zh-CN" altLang="en-US" b="1" dirty="0" smtClean="0"/>
              <a:t>和绒毛膜性</a:t>
            </a:r>
            <a:r>
              <a:rPr lang="zh-CN" altLang="en-US" b="1" dirty="0"/>
              <a:t>相关。</a:t>
            </a:r>
            <a:endParaRPr lang="en-US" altLang="zh-CN" b="1" dirty="0"/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2180022" y="1641084"/>
            <a:ext cx="4348027" cy="3416733"/>
            <a:chOff x="323528" y="1200437"/>
            <a:chExt cx="5976664" cy="469654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528" y="1559750"/>
              <a:ext cx="4301106" cy="4337228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1331640" y="1200437"/>
              <a:ext cx="2549704" cy="423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胎儿浓度频率分布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07904" y="1823373"/>
              <a:ext cx="2549704" cy="507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11%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50488" y="4071606"/>
              <a:ext cx="2549704" cy="507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8%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37699" y="1612857"/>
            <a:ext cx="4146806" cy="3364487"/>
            <a:chOff x="4241824" y="1367096"/>
            <a:chExt cx="4829394" cy="3862103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1824" y="1367096"/>
              <a:ext cx="4829394" cy="3862103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4283968" y="2040605"/>
              <a:ext cx="4748880" cy="1642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4283968" y="3356992"/>
              <a:ext cx="4748880" cy="1642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4287616" y="4704901"/>
              <a:ext cx="4748880" cy="1642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7176120" y="6366520"/>
            <a:ext cx="32758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L. SARNO et al. Ultrasound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Obstet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Gynecol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2016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59498" y="170056"/>
            <a:ext cx="72327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双胎</a:t>
            </a:r>
          </a:p>
          <a:p>
            <a:endParaRPr lang="zh-CN" altLang="en-US" sz="21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" name="图片 35"/>
          <p:cNvPicPr preferRelativeResize="0">
            <a:picLocks/>
          </p:cNvPicPr>
          <p:nvPr/>
        </p:nvPicPr>
        <p:blipFill rotWithShape="1">
          <a:blip r:embed="rId5"/>
          <a:srcRect l="584" t="47444" r="72412" b="35611"/>
          <a:stretch/>
        </p:blipFill>
        <p:spPr>
          <a:xfrm>
            <a:off x="1519234" y="591310"/>
            <a:ext cx="756000" cy="64800"/>
          </a:xfrm>
          <a:prstGeom prst="rect">
            <a:avLst/>
          </a:prstGeom>
        </p:spPr>
      </p:pic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2971086" y="476673"/>
            <a:ext cx="5933226" cy="835189"/>
            <a:chOff x="1169622" y="620688"/>
            <a:chExt cx="7105358" cy="1000184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69622" y="972800"/>
              <a:ext cx="7105358" cy="648072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7624" y="620688"/>
              <a:ext cx="1459515" cy="391955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749" y="1641084"/>
            <a:ext cx="4421292" cy="329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0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59498" y="170056"/>
            <a:ext cx="72327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双胎</a:t>
            </a:r>
          </a:p>
          <a:p>
            <a:endParaRPr lang="zh-CN" altLang="en-US" sz="21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 preferRelativeResize="0">
            <a:picLocks/>
          </p:cNvPicPr>
          <p:nvPr/>
        </p:nvPicPr>
        <p:blipFill rotWithShape="1">
          <a:blip r:embed="rId3"/>
          <a:srcRect l="584" t="47444" r="72412" b="35611"/>
          <a:stretch/>
        </p:blipFill>
        <p:spPr>
          <a:xfrm>
            <a:off x="1519234" y="591310"/>
            <a:ext cx="756000" cy="648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209572" y="6366520"/>
            <a:ext cx="32758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E.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Bevilacqua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et al. Ultrasound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Obstet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Gynecol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2015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134" y="1772816"/>
            <a:ext cx="5247018" cy="293285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611724" y="5157193"/>
            <a:ext cx="5004556" cy="830997"/>
          </a:xfrm>
          <a:prstGeom prst="rect">
            <a:avLst/>
          </a:prstGeom>
          <a:noFill/>
          <a:ln w="28575">
            <a:solidFill>
              <a:srgbClr val="44C0B9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>
            <a:spAutoFit/>
          </a:bodyPr>
          <a:lstStyle>
            <a:defPPr>
              <a:defRPr lang="zh-CN"/>
            </a:defPPr>
            <a:lvl1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5pPr>
            <a:lvl6pPr>
              <a:defRPr>
                <a:latin typeface="Arial" charset="0"/>
                <a:ea typeface="宋体" charset="-122"/>
              </a:defRPr>
            </a:lvl6pPr>
            <a:lvl7pPr>
              <a:defRPr>
                <a:latin typeface="Arial" charset="0"/>
                <a:ea typeface="宋体" charset="-122"/>
              </a:defRPr>
            </a:lvl7pPr>
            <a:lvl8pPr>
              <a:defRPr>
                <a:latin typeface="Arial" charset="0"/>
                <a:ea typeface="宋体" charset="-122"/>
              </a:defRPr>
            </a:lvl8pPr>
            <a:lvl9pPr>
              <a:defRPr>
                <a:latin typeface="Arial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350"/>
              </a:spcBef>
            </a:pPr>
            <a:r>
              <a:rPr lang="zh-CN" altLang="en-US" b="1" dirty="0"/>
              <a:t>双胎妊娠与单胎妊娠孕妇相比，</a:t>
            </a:r>
            <a:r>
              <a:rPr lang="en-US" altLang="zh-CN" b="1" dirty="0"/>
              <a:t>NIPT</a:t>
            </a:r>
            <a:r>
              <a:rPr lang="zh-CN" altLang="en-US" b="1" dirty="0"/>
              <a:t>检测失败的重要因素包括双胎妊娠，</a:t>
            </a:r>
            <a:r>
              <a:rPr lang="en-US" altLang="zh-CN" b="1" dirty="0"/>
              <a:t>IVF</a:t>
            </a:r>
            <a:r>
              <a:rPr lang="zh-CN" altLang="en-US" b="1" dirty="0"/>
              <a:t>怀孕方式和母体体重。</a:t>
            </a:r>
            <a:endParaRPr lang="en-US" altLang="zh-CN" b="1" dirty="0"/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7558748" y="2348881"/>
            <a:ext cx="2577505" cy="1985159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anchor="ctr" anchorCtr="1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515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例双胎妊娠孕妇和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1847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例单胎妊娠孕妇，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NIPT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检测失败率分别为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5.6%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1.7%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>
            <a:grpSpLocks noChangeAspect="1"/>
          </p:cNvGrpSpPr>
          <p:nvPr/>
        </p:nvGrpSpPr>
        <p:grpSpPr>
          <a:xfrm>
            <a:off x="2971086" y="476673"/>
            <a:ext cx="5933226" cy="835189"/>
            <a:chOff x="1169622" y="620688"/>
            <a:chExt cx="7105358" cy="100018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9622" y="972800"/>
              <a:ext cx="7105358" cy="64807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7624" y="620688"/>
              <a:ext cx="1459515" cy="3919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41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440" y="37048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zh-CN" altLang="en-US" sz="2400" dirty="0"/>
              <a:t>辅助</a:t>
            </a:r>
            <a:r>
              <a:rPr kumimoji="1" lang="zh-CN" altLang="en-US" sz="2400" dirty="0" smtClean="0"/>
              <a:t>生殖妊娠对于胎儿游离</a:t>
            </a:r>
            <a:r>
              <a:rPr kumimoji="1" lang="en-US" altLang="zh-CN" sz="2400" dirty="0" smtClean="0"/>
              <a:t>DNA</a:t>
            </a:r>
            <a:r>
              <a:rPr kumimoji="1" lang="zh-CN" altLang="en-US" sz="2400" dirty="0" smtClean="0"/>
              <a:t>浓度的影响</a:t>
            </a:r>
            <a:endParaRPr kumimoji="1"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2440" y="1851972"/>
            <a:ext cx="9523967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dirty="0" smtClean="0"/>
              <a:t>辅助生殖妊娠的胎儿游离</a:t>
            </a:r>
            <a:r>
              <a:rPr kumimoji="1" lang="en-US" altLang="zh-CN" sz="2000" dirty="0" smtClean="0"/>
              <a:t>DNA</a:t>
            </a:r>
            <a:r>
              <a:rPr kumimoji="1" lang="zh-CN" altLang="en-US" sz="2000" dirty="0" smtClean="0"/>
              <a:t>含量较正常自然妊娠为低</a:t>
            </a:r>
            <a:endParaRPr kumimoji="1" lang="en-US" altLang="zh-CN" sz="2000" dirty="0" smtClean="0"/>
          </a:p>
          <a:p>
            <a:pPr>
              <a:lnSpc>
                <a:spcPct val="150000"/>
              </a:lnSpc>
            </a:pPr>
            <a:r>
              <a:rPr kumimoji="1" lang="zh-CN" altLang="en-US" sz="2000" dirty="0" smtClean="0"/>
              <a:t>检测失败率偏高</a:t>
            </a:r>
            <a:endParaRPr kumimoji="1" lang="en-US" altLang="zh-CN" sz="2000" dirty="0" smtClean="0"/>
          </a:p>
          <a:p>
            <a:pPr>
              <a:lnSpc>
                <a:spcPct val="150000"/>
              </a:lnSpc>
            </a:pPr>
            <a:r>
              <a:rPr kumimoji="1" lang="zh-CN" altLang="en-US" sz="2000" dirty="0" smtClean="0"/>
              <a:t>具体作用机制还不清楚</a:t>
            </a:r>
            <a:endParaRPr kumimoji="1" lang="en-US" altLang="zh-CN" sz="2000" dirty="0" smtClean="0"/>
          </a:p>
          <a:p>
            <a:pPr>
              <a:lnSpc>
                <a:spcPct val="150000"/>
              </a:lnSpc>
            </a:pPr>
            <a:r>
              <a:rPr kumimoji="1" lang="zh-CN" altLang="en-US" sz="2000" dirty="0" smtClean="0"/>
              <a:t>部分原因与多个胚胎植入，存活单胎时其他未发育胚胎的游离</a:t>
            </a:r>
            <a:r>
              <a:rPr kumimoji="1" lang="en-US" altLang="zh-CN" sz="2000" dirty="0" smtClean="0"/>
              <a:t>DNA</a:t>
            </a:r>
            <a:r>
              <a:rPr kumimoji="1" lang="zh-CN" altLang="en-US" sz="2000" dirty="0" smtClean="0"/>
              <a:t>干扰有关</a:t>
            </a:r>
            <a:endParaRPr kumimoji="1" lang="en-US" altLang="zh-CN" sz="2000" dirty="0" smtClean="0"/>
          </a:p>
          <a:p>
            <a:pPr>
              <a:lnSpc>
                <a:spcPct val="150000"/>
              </a:lnSpc>
            </a:pPr>
            <a:r>
              <a:rPr kumimoji="1" lang="zh-CN" altLang="en-US" sz="2000" dirty="0" smtClean="0"/>
              <a:t>在</a:t>
            </a:r>
            <a:r>
              <a:rPr kumimoji="1" lang="en-US" altLang="zh-CN" sz="2000" dirty="0" smtClean="0"/>
              <a:t>NIPT</a:t>
            </a:r>
            <a:r>
              <a:rPr kumimoji="1" lang="zh-CN" altLang="en-US" sz="2000" dirty="0" smtClean="0"/>
              <a:t>检测规范中属于“慎用人群”，应该做好知情同意</a:t>
            </a:r>
            <a:endParaRPr kumimoji="1" lang="en-US" altLang="zh-CN" sz="2000" dirty="0" smtClean="0"/>
          </a:p>
          <a:p>
            <a:pPr>
              <a:lnSpc>
                <a:spcPct val="150000"/>
              </a:lnSpc>
            </a:pPr>
            <a:endParaRPr kumimoji="1" lang="zh-CN" altLang="en-US" sz="2000" dirty="0"/>
          </a:p>
        </p:txBody>
      </p:sp>
      <p:pic>
        <p:nvPicPr>
          <p:cNvPr id="7" name="图片 6"/>
          <p:cNvPicPr preferRelativeResize="0">
            <a:picLocks/>
          </p:cNvPicPr>
          <p:nvPr/>
        </p:nvPicPr>
        <p:blipFill rotWithShape="1">
          <a:blip r:embed="rId2"/>
          <a:srcRect l="584" t="47444" r="72412" b="35611"/>
          <a:stretch/>
        </p:blipFill>
        <p:spPr>
          <a:xfrm flipV="1">
            <a:off x="472440" y="1255363"/>
            <a:ext cx="5726882" cy="6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8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400" b="1" dirty="0" smtClean="0"/>
              <a:t>胎儿游离</a:t>
            </a:r>
            <a:r>
              <a:rPr kumimoji="1" lang="en-US" altLang="zh-CN" sz="2400" b="1" dirty="0" smtClean="0"/>
              <a:t>DNA</a:t>
            </a:r>
            <a:r>
              <a:rPr kumimoji="1" lang="zh-CN" altLang="en-US" sz="2400" b="1" dirty="0" smtClean="0"/>
              <a:t>含量不足引起的</a:t>
            </a:r>
            <a:r>
              <a:rPr kumimoji="1" lang="en-US" altLang="zh-CN" sz="2400" b="1" dirty="0" smtClean="0"/>
              <a:t>NIPT</a:t>
            </a:r>
            <a:r>
              <a:rPr kumimoji="1" lang="zh-CN" altLang="en-US" sz="2400" b="1" dirty="0" smtClean="0"/>
              <a:t>假阳性／假阴性如何避免？</a:t>
            </a:r>
            <a:endParaRPr kumimoji="1" lang="zh-CN" altLang="en-US" sz="24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solidFill>
                  <a:srgbClr val="FF0000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提倡实验室检测并报告胎儿游离</a:t>
            </a:r>
            <a:r>
              <a:rPr kumimoji="1" lang="en-US" altLang="zh-CN" sz="2000" dirty="0" smtClean="0">
                <a:solidFill>
                  <a:srgbClr val="FF0000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DNA</a:t>
            </a:r>
            <a:r>
              <a:rPr kumimoji="1" lang="zh-CN" altLang="en-US" sz="2000" dirty="0" smtClean="0">
                <a:solidFill>
                  <a:srgbClr val="FF0000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浓度</a:t>
            </a:r>
            <a:endParaRPr kumimoji="1" lang="en-US" altLang="zh-CN" sz="2000" dirty="0" smtClean="0">
              <a:solidFill>
                <a:srgbClr val="FF0000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目前已经有多种方法可以进行胎儿游离</a:t>
            </a:r>
            <a:r>
              <a:rPr kumimoji="1" lang="en-US" altLang="zh-CN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DNA</a:t>
            </a: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含量的测定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但缺乏方法之间的比对研究，没有形成统一的意见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国内主流平台基本没有针对游离</a:t>
            </a:r>
            <a:r>
              <a:rPr kumimoji="1" lang="en-US" altLang="zh-CN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DNA</a:t>
            </a: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浓度进行检测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方法学的选择和检测成本是主要的问题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过早过强的商业竞争损害了技术健康的发展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endParaRPr kumimoji="1" lang="zh-CN" altLang="en-US" sz="20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56349" y="1999282"/>
            <a:ext cx="3348926" cy="35228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Y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染色体估算方法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胎儿</a:t>
            </a: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SNP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分型方法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基于</a:t>
            </a: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SNP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的深度靶向测序法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基于</a:t>
            </a: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SNP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的低深度测序／</a:t>
            </a: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CMA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基于</a:t>
            </a:r>
            <a:r>
              <a:rPr kumimoji="1" lang="en-US" altLang="zh-CN" sz="1600" dirty="0" err="1" smtClean="0">
                <a:latin typeface="Hiragino Sans GB W3" charset="-122"/>
                <a:ea typeface="Hiragino Sans GB W3" charset="-122"/>
                <a:cs typeface="Hiragino Sans GB W3" charset="-122"/>
              </a:rPr>
              <a:t>cfDNA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片段数目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基于甲基化标记的方法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基于</a:t>
            </a:r>
            <a:r>
              <a:rPr kumimoji="1" lang="en-US" altLang="zh-CN" sz="1600" dirty="0" err="1" smtClean="0">
                <a:latin typeface="Hiragino Sans GB W3" charset="-122"/>
                <a:ea typeface="Hiragino Sans GB W3" charset="-122"/>
                <a:cs typeface="Hiragino Sans GB W3" charset="-122"/>
              </a:rPr>
              <a:t>cfDNA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片段长度差异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基于核小体印迹法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76131" y="5657043"/>
            <a:ext cx="342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/>
              <a:t>进行胎儿游离</a:t>
            </a:r>
            <a:r>
              <a:rPr kumimoji="1" lang="en-US" altLang="zh-CN" dirty="0" smtClean="0"/>
              <a:t>DNA</a:t>
            </a:r>
            <a:r>
              <a:rPr kumimoji="1" lang="zh-CN" altLang="en-US" dirty="0" smtClean="0"/>
              <a:t>含量测定方法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49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r="2561"/>
          <a:stretch/>
        </p:blipFill>
        <p:spPr>
          <a:xfrm>
            <a:off x="1706016" y="2316174"/>
            <a:ext cx="4050450" cy="277744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486" y="2964246"/>
            <a:ext cx="4362377" cy="159216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559498" y="170056"/>
            <a:ext cx="596349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100" b="1" dirty="0" smtClean="0">
                <a:latin typeface="微软雅黑" pitchFamily="34" charset="-122"/>
                <a:ea typeface="微软雅黑" pitchFamily="34" charset="-122"/>
              </a:rPr>
              <a:t>NIPT</a:t>
            </a:r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假阳性／假阴性原因之四：双胎</a:t>
            </a:r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一胎胎停育</a:t>
            </a:r>
          </a:p>
          <a:p>
            <a:endParaRPr lang="zh-CN" altLang="en-US" sz="21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 preferRelativeResize="0">
            <a:picLocks/>
          </p:cNvPicPr>
          <p:nvPr/>
        </p:nvPicPr>
        <p:blipFill rotWithShape="1">
          <a:blip r:embed="rId5"/>
          <a:srcRect l="584" t="47444" r="72412" b="35611"/>
          <a:stretch/>
        </p:blipFill>
        <p:spPr>
          <a:xfrm>
            <a:off x="1519234" y="591310"/>
            <a:ext cx="7113646" cy="4571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984158" y="5633164"/>
            <a:ext cx="6984776" cy="461665"/>
            <a:chOff x="1142619" y="5219043"/>
            <a:chExt cx="6984776" cy="461665"/>
          </a:xfrm>
        </p:grpSpPr>
        <p:sp>
          <p:nvSpPr>
            <p:cNvPr id="10" name="矩形 9"/>
            <p:cNvSpPr/>
            <p:nvPr/>
          </p:nvSpPr>
          <p:spPr>
            <a:xfrm>
              <a:off x="1341150" y="5219043"/>
              <a:ext cx="67862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双胎一胎胎停育最长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周后，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NIPT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依然可检测到停育胎儿信号。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42619" y="5272918"/>
              <a:ext cx="6210690" cy="302390"/>
            </a:xfrm>
            <a:prstGeom prst="rect">
              <a:avLst/>
            </a:prstGeom>
            <a:noFill/>
            <a:ln w="28575">
              <a:solidFill>
                <a:srgbClr val="FEA934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numCol="1">
              <a:spAutoFit/>
            </a:bodyPr>
            <a:lstStyle>
              <a:defPPr>
                <a:defRPr lang="zh-CN"/>
              </a:defPPr>
              <a:lvl1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5pPr>
              <a:lvl6pPr>
                <a:defRPr>
                  <a:latin typeface="Arial" charset="0"/>
                  <a:ea typeface="宋体" charset="-122"/>
                </a:defRPr>
              </a:lvl6pPr>
              <a:lvl7pPr>
                <a:defRPr>
                  <a:latin typeface="Arial" charset="0"/>
                  <a:ea typeface="宋体" charset="-122"/>
                </a:defRPr>
              </a:lvl7pPr>
              <a:lvl8pPr>
                <a:defRPr>
                  <a:latin typeface="Arial" charset="0"/>
                  <a:ea typeface="宋体" charset="-122"/>
                </a:defRPr>
              </a:lvl8pPr>
              <a:lvl9pPr>
                <a:defRPr>
                  <a:latin typeface="Arial" charset="0"/>
                  <a:ea typeface="宋体" charset="-122"/>
                </a:defRPr>
              </a:lvl9pPr>
            </a:lstStyle>
            <a:p>
              <a:pPr>
                <a:spcBef>
                  <a:spcPts val="1350"/>
                </a:spcBef>
              </a:pPr>
              <a:endParaRPr lang="zh-CN" altLang="en-US" sz="1050" b="1" dirty="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148" y="1186004"/>
            <a:ext cx="3045615" cy="8258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4692" y="1243906"/>
            <a:ext cx="1670649" cy="499583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7176120" y="6366520"/>
            <a:ext cx="32758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Curnow KJ et al. Am J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Obstet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Gynecol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2015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59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168821" y="6366520"/>
            <a:ext cx="32758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Sebastian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Grömminger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et al. J 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Clin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Med, 2014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858" y="964507"/>
            <a:ext cx="4507706" cy="600075"/>
          </a:xfrm>
          <a:prstGeom prst="rect">
            <a:avLst/>
          </a:prstGeom>
        </p:spPr>
      </p:pic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2567609" y="1988841"/>
            <a:ext cx="7033961" cy="2018691"/>
            <a:chOff x="1255301" y="2226504"/>
            <a:chExt cx="6053003" cy="17371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4342" y="3807043"/>
              <a:ext cx="6003962" cy="15662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/>
            <a:srcRect t="16796" b="20742"/>
            <a:stretch/>
          </p:blipFill>
          <p:spPr>
            <a:xfrm>
              <a:off x="1255301" y="2226504"/>
              <a:ext cx="6040431" cy="1645676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2561306" y="4277410"/>
            <a:ext cx="4614815" cy="1708160"/>
            <a:chOff x="1115616" y="4277410"/>
            <a:chExt cx="4614815" cy="1708160"/>
          </a:xfrm>
        </p:grpSpPr>
        <p:sp>
          <p:nvSpPr>
            <p:cNvPr id="14" name="文本框 13"/>
            <p:cNvSpPr txBox="1"/>
            <p:nvPr/>
          </p:nvSpPr>
          <p:spPr>
            <a:xfrm>
              <a:off x="1115616" y="4277410"/>
              <a:ext cx="4614815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周超声检测一胎心脏跳动消失；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周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NT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检测（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normal 2.5mm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，消失胎儿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3.1mm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）；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17+2 NIPT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阳性；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38+2 NIPT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正常；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出生，消失胎儿组织核型 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47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XX,+21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胎盘、胎儿脐血、母亲外周血无嵌合</a:t>
              </a:r>
              <a:endParaRPr lang="zh-CN" altLang="en-US" sz="200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15616" y="4313700"/>
              <a:ext cx="4320480" cy="1635580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7206974" y="4653137"/>
            <a:ext cx="2345410" cy="830997"/>
          </a:xfrm>
          <a:prstGeom prst="rect">
            <a:avLst/>
          </a:prstGeom>
          <a:noFill/>
          <a:ln w="28575">
            <a:solidFill>
              <a:srgbClr val="44C0B9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>
            <a:spAutoFit/>
          </a:bodyPr>
          <a:lstStyle>
            <a:defPPr>
              <a:defRPr lang="zh-CN"/>
            </a:defPPr>
            <a:lvl1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5pPr>
            <a:lvl6pPr>
              <a:defRPr>
                <a:latin typeface="Arial" charset="0"/>
                <a:ea typeface="宋体" charset="-122"/>
              </a:defRPr>
            </a:lvl6pPr>
            <a:lvl7pPr>
              <a:defRPr>
                <a:latin typeface="Arial" charset="0"/>
                <a:ea typeface="宋体" charset="-122"/>
              </a:defRPr>
            </a:lvl7pPr>
            <a:lvl8pPr>
              <a:defRPr>
                <a:latin typeface="Arial" charset="0"/>
                <a:ea typeface="宋体" charset="-122"/>
              </a:defRPr>
            </a:lvl8pPr>
            <a:lvl9pPr>
              <a:defRPr>
                <a:latin typeface="Arial" charset="0"/>
                <a:ea typeface="宋体" charset="-122"/>
              </a:defRPr>
            </a:lvl9pPr>
          </a:lstStyle>
          <a:p>
            <a:pPr algn="l">
              <a:lnSpc>
                <a:spcPct val="150000"/>
              </a:lnSpc>
              <a:spcBef>
                <a:spcPts val="1350"/>
              </a:spcBef>
            </a:pPr>
            <a:r>
              <a:rPr lang="zh-CN" altLang="en-US" b="1" dirty="0"/>
              <a:t>双胎</a:t>
            </a:r>
            <a:r>
              <a:rPr lang="en-US" altLang="zh-CN" b="1" dirty="0"/>
              <a:t>NIPT</a:t>
            </a:r>
            <a:r>
              <a:rPr lang="zh-CN" altLang="en-US" b="1" dirty="0"/>
              <a:t>检测中，消失胎儿影响</a:t>
            </a:r>
            <a:r>
              <a:rPr lang="en-US" altLang="zh-CN" b="1" dirty="0"/>
              <a:t>NIPT</a:t>
            </a:r>
            <a:r>
              <a:rPr lang="zh-CN" altLang="en-US" b="1" dirty="0"/>
              <a:t>准确性</a:t>
            </a:r>
            <a:endParaRPr lang="en-US" altLang="zh-CN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2542" y="999747"/>
            <a:ext cx="1500899" cy="436486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559498" y="170056"/>
            <a:ext cx="206979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双胎一胎胎停育</a:t>
            </a:r>
          </a:p>
          <a:p>
            <a:endParaRPr lang="zh-CN" altLang="en-US" sz="21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" name="图片 19"/>
          <p:cNvPicPr preferRelativeResize="0">
            <a:picLocks/>
          </p:cNvPicPr>
          <p:nvPr/>
        </p:nvPicPr>
        <p:blipFill rotWithShape="1">
          <a:blip r:embed="rId7"/>
          <a:srcRect l="584" t="47444" r="72412" b="35611"/>
          <a:stretch/>
        </p:blipFill>
        <p:spPr>
          <a:xfrm>
            <a:off x="1519234" y="591310"/>
            <a:ext cx="2052000" cy="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3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Text Placeholder 2"/>
          <p:cNvSpPr txBox="1">
            <a:spLocks/>
          </p:cNvSpPr>
          <p:nvPr/>
        </p:nvSpPr>
        <p:spPr bwMode="auto">
          <a:xfrm>
            <a:off x="3277369" y="774728"/>
            <a:ext cx="3895493" cy="627887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lIns="190500" tIns="47625" rIns="95250" bIns="0"/>
          <a:lstStyle/>
          <a:p>
            <a:pPr algn="ctr"/>
            <a:r>
              <a:rPr lang="en-US" altLang="zh-CN" sz="1500" b="1" dirty="0">
                <a:latin typeface="+mj-lt"/>
              </a:rPr>
              <a:t>Noninvasive Prenatal Testing and Incidental Detection of Occult Maternal Malignancies</a:t>
            </a:r>
          </a:p>
          <a:p>
            <a:endParaRPr lang="en-US" altLang="zh-CN" sz="1500" b="1" dirty="0">
              <a:latin typeface="+mj-lt"/>
            </a:endParaRPr>
          </a:p>
        </p:txBody>
      </p:sp>
      <p:pic>
        <p:nvPicPr>
          <p:cNvPr id="15" name="Picture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2918" y="912282"/>
            <a:ext cx="1644525" cy="260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组合 25"/>
          <p:cNvGrpSpPr>
            <a:grpSpLocks noChangeAspect="1"/>
          </p:cNvGrpSpPr>
          <p:nvPr/>
        </p:nvGrpSpPr>
        <p:grpSpPr>
          <a:xfrm>
            <a:off x="2858998" y="1561610"/>
            <a:ext cx="7271624" cy="4550322"/>
            <a:chOff x="15933" y="624008"/>
            <a:chExt cx="9702215" cy="6551492"/>
          </a:xfrm>
        </p:grpSpPr>
        <p:sp>
          <p:nvSpPr>
            <p:cNvPr id="27" name="Text Placeholder 2"/>
            <p:cNvSpPr txBox="1">
              <a:spLocks/>
            </p:cNvSpPr>
            <p:nvPr/>
          </p:nvSpPr>
          <p:spPr bwMode="auto">
            <a:xfrm>
              <a:off x="574148" y="6540500"/>
              <a:ext cx="9144000" cy="63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90500" tIns="0" rIns="0" bIns="47625"/>
            <a:lstStyle/>
            <a:p>
              <a:pPr>
                <a:spcBef>
                  <a:spcPct val="20000"/>
                </a:spcBef>
              </a:pPr>
              <a:endParaRPr lang="en-US" altLang="zh-CN" sz="825" b="1" dirty="0">
                <a:latin typeface="Helvetica" charset="0"/>
              </a:endParaRPr>
            </a:p>
          </p:txBody>
        </p:sp>
        <p:pic>
          <p:nvPicPr>
            <p:cNvPr id="28" name="Picture 13" descr="Cover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7584" y="624008"/>
              <a:ext cx="7560840" cy="5841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矩形 29"/>
            <p:cNvSpPr/>
            <p:nvPr/>
          </p:nvSpPr>
          <p:spPr>
            <a:xfrm>
              <a:off x="15933" y="1103725"/>
              <a:ext cx="862372" cy="3323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人口统计</a:t>
              </a:r>
              <a:endParaRPr lang="en-US" altLang="zh-CN" sz="9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85300" y="2041102"/>
              <a:ext cx="584324" cy="3323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NIPT</a:t>
              </a:r>
              <a:endParaRPr lang="en-US" altLang="zh-CN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5933" y="3100491"/>
              <a:ext cx="862372" cy="3323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胎儿核型</a:t>
              </a:r>
              <a:endParaRPr lang="en-US" altLang="zh-CN" sz="9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5933" y="3769296"/>
              <a:ext cx="862372" cy="3323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癌症特征</a:t>
              </a:r>
              <a:endParaRPr lang="en-US" altLang="zh-CN" sz="9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5933" y="4725145"/>
              <a:ext cx="862372" cy="3323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癌症确诊</a:t>
              </a:r>
              <a:endParaRPr lang="en-US" altLang="zh-CN" sz="9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77794" y="2085352"/>
              <a:ext cx="7460420" cy="17773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2571736" y="6072205"/>
              <a:ext cx="6686116" cy="315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altLang="zh-CN" sz="825" b="1" dirty="0"/>
            </a:p>
          </p:txBody>
        </p:sp>
        <p:sp>
          <p:nvSpPr>
            <p:cNvPr id="37" name="矩形 36"/>
            <p:cNvSpPr/>
            <p:nvPr/>
          </p:nvSpPr>
          <p:spPr>
            <a:xfrm>
              <a:off x="877794" y="4020330"/>
              <a:ext cx="7460420" cy="7212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3073838" y="5954099"/>
            <a:ext cx="6040310" cy="412421"/>
          </a:xfrm>
          <a:prstGeom prst="rect">
            <a:avLst/>
          </a:prstGeom>
          <a:noFill/>
          <a:ln w="28575">
            <a:solidFill>
              <a:srgbClr val="FEA934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>
            <a:spAutoFit/>
          </a:bodyPr>
          <a:lstStyle>
            <a:defPPr>
              <a:defRPr lang="zh-CN"/>
            </a:defPPr>
            <a:lvl1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5pPr>
            <a:lvl6pPr>
              <a:defRPr>
                <a:latin typeface="Arial" charset="0"/>
                <a:ea typeface="宋体" charset="-122"/>
              </a:defRPr>
            </a:lvl6pPr>
            <a:lvl7pPr>
              <a:defRPr>
                <a:latin typeface="Arial" charset="0"/>
                <a:ea typeface="宋体" charset="-122"/>
              </a:defRPr>
            </a:lvl7pPr>
            <a:lvl8pPr>
              <a:defRPr>
                <a:latin typeface="Arial" charset="0"/>
                <a:ea typeface="宋体" charset="-122"/>
              </a:defRPr>
            </a:lvl8pPr>
            <a:lvl9pPr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ts val="1350"/>
              </a:spcBef>
            </a:pPr>
            <a:r>
              <a:rPr lang="en-US" altLang="zh-CN" b="1"/>
              <a:t>NIPT</a:t>
            </a:r>
            <a:r>
              <a:rPr lang="zh-CN" altLang="en-US" b="1"/>
              <a:t>检测出多条染色体非整倍体与母体潜伏性恶性肿瘤的相关性</a:t>
            </a:r>
            <a:endParaRPr lang="zh-CN" altLang="en-US" b="1" dirty="0"/>
          </a:p>
        </p:txBody>
      </p:sp>
      <p:sp>
        <p:nvSpPr>
          <p:cNvPr id="40" name="矩形 39"/>
          <p:cNvSpPr/>
          <p:nvPr/>
        </p:nvSpPr>
        <p:spPr>
          <a:xfrm>
            <a:off x="8912173" y="6503637"/>
            <a:ext cx="209384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Diana W. Bianchi et al. JAMA, 2016</a:t>
            </a:r>
          </a:p>
        </p:txBody>
      </p:sp>
      <p:sp>
        <p:nvSpPr>
          <p:cNvPr id="21" name="矩形 20"/>
          <p:cNvSpPr/>
          <p:nvPr/>
        </p:nvSpPr>
        <p:spPr>
          <a:xfrm>
            <a:off x="1560108" y="134634"/>
            <a:ext cx="314701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b="1" dirty="0" smtClean="0">
                <a:latin typeface="微软雅黑" pitchFamily="34" charset="-122"/>
                <a:ea typeface="微软雅黑" pitchFamily="34" charset="-122"/>
              </a:rPr>
              <a:t>原因之五：合并母体</a:t>
            </a:r>
            <a:r>
              <a:rPr lang="zh-CN" altLang="en-US" sz="2100" b="1" dirty="0">
                <a:latin typeface="微软雅黑" pitchFamily="34" charset="-122"/>
                <a:ea typeface="微软雅黑" pitchFamily="34" charset="-122"/>
              </a:rPr>
              <a:t>肿瘤</a:t>
            </a:r>
          </a:p>
        </p:txBody>
      </p:sp>
      <p:pic>
        <p:nvPicPr>
          <p:cNvPr id="22" name="图片 21"/>
          <p:cNvPicPr preferRelativeResize="0">
            <a:picLocks/>
          </p:cNvPicPr>
          <p:nvPr/>
        </p:nvPicPr>
        <p:blipFill rotWithShape="1">
          <a:blip r:embed="rId5"/>
          <a:srcRect l="584" t="47444" r="72412" b="35611"/>
          <a:stretch/>
        </p:blipFill>
        <p:spPr>
          <a:xfrm>
            <a:off x="1519234" y="555888"/>
            <a:ext cx="3443602" cy="4603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786405" y="1890306"/>
            <a:ext cx="8615177" cy="3343713"/>
            <a:chOff x="2050649" y="1368813"/>
            <a:chExt cx="8615177" cy="3343713"/>
          </a:xfrm>
        </p:grpSpPr>
        <p:grpSp>
          <p:nvGrpSpPr>
            <p:cNvPr id="5" name="组合 4"/>
            <p:cNvGrpSpPr/>
            <p:nvPr/>
          </p:nvGrpSpPr>
          <p:grpSpPr>
            <a:xfrm>
              <a:off x="2050649" y="1368813"/>
              <a:ext cx="8615177" cy="3343713"/>
              <a:chOff x="262781" y="1465666"/>
              <a:chExt cx="8615177" cy="3343713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2781" y="1465666"/>
                <a:ext cx="8615177" cy="3343713"/>
              </a:xfrm>
              <a:prstGeom prst="rect">
                <a:avLst/>
              </a:prstGeom>
            </p:spPr>
          </p:pic>
          <p:sp>
            <p:nvSpPr>
              <p:cNvPr id="4" name="矩形 3"/>
              <p:cNvSpPr/>
              <p:nvPr/>
            </p:nvSpPr>
            <p:spPr>
              <a:xfrm>
                <a:off x="323528" y="1465666"/>
                <a:ext cx="8496944" cy="15231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23528" y="3027707"/>
                <a:ext cx="8496944" cy="73387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323528" y="3794208"/>
                <a:ext cx="8496944" cy="100399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3331926" y="1413742"/>
              <a:ext cx="43794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NIPT</a:t>
              </a:r>
              <a:endParaRPr lang="en-US" altLang="zh-CN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319842" y="2913969"/>
              <a:ext cx="64633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胎儿核型</a:t>
              </a:r>
              <a:endParaRPr lang="en-US" altLang="zh-CN" sz="9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349104" y="3691699"/>
              <a:ext cx="64633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癌症特征</a:t>
              </a:r>
              <a:endParaRPr lang="en-US" altLang="zh-CN" sz="9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516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4120"/>
            <a:ext cx="10515600" cy="1325563"/>
          </a:xfrm>
        </p:spPr>
        <p:txBody>
          <a:bodyPr>
            <a:normAutofit/>
          </a:bodyPr>
          <a:lstStyle/>
          <a:p>
            <a:r>
              <a:rPr kumimoji="1" lang="zh-CN" altLang="en-US" sz="2800" b="1" dirty="0" smtClean="0"/>
              <a:t>总结：产生</a:t>
            </a:r>
            <a:r>
              <a:rPr kumimoji="1" lang="en-US" altLang="zh-CN" sz="2800" b="1" dirty="0" smtClean="0"/>
              <a:t>NIPT</a:t>
            </a:r>
            <a:r>
              <a:rPr kumimoji="1" lang="zh-CN" altLang="en-US" sz="2800" b="1" dirty="0" smtClean="0"/>
              <a:t>假阳性／假阴性的原因（部分）</a:t>
            </a:r>
            <a:endParaRPr kumimoji="1" lang="zh-CN" altLang="en-US" sz="2800" b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51562" y="1419684"/>
            <a:ext cx="3666933" cy="1999283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胎儿游离</a:t>
            </a: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DNA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含量过低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孕周过早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体重过重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IVF-ET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妊娠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双胎妊娠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endParaRPr kumimoji="1" lang="zh-CN" altLang="en-US" sz="16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25208" y="1419684"/>
            <a:ext cx="4296284" cy="199928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胎儿／胎盘染色体不一致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局限性胎盘嵌合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胎盘正常，胎儿异常的情况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951562" y="3549112"/>
            <a:ext cx="3666933" cy="25200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80"/>
              </a:lnSpc>
              <a:spcAft>
                <a:spcPts val="600"/>
              </a:spcAft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母体自身染色体</a:t>
            </a: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CNV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改变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母体自身染色体异常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母体自身染色体</a:t>
            </a: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CNV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异常改变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母体染色体嵌合体异常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endParaRPr kumimoji="1" lang="zh-CN" altLang="en-US" sz="16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6" name="内容占位符 3"/>
          <p:cNvSpPr txBox="1">
            <a:spLocks/>
          </p:cNvSpPr>
          <p:nvPr/>
        </p:nvSpPr>
        <p:spPr>
          <a:xfrm>
            <a:off x="4925208" y="3549113"/>
            <a:ext cx="4296284" cy="252006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外源性或特殊游离</a:t>
            </a:r>
            <a:r>
              <a:rPr kumimoji="1" lang="en-US" altLang="zh-CN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DNA</a:t>
            </a: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干扰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双胎之一停育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外源性输血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淋巴细胞免疫治疗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母体肿瘤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1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母体自身疾病影响（免疫系统疾病等）</a:t>
            </a: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6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endParaRPr kumimoji="1" lang="zh-CN" altLang="en-US" sz="16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515959" y="1419683"/>
            <a:ext cx="2092271" cy="216982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/>
              <a:t>其他原因</a:t>
            </a:r>
            <a:endParaRPr kumimoji="1" lang="en-US" altLang="zh-CN" dirty="0" smtClean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kumimoji="1" lang="zh-CN" altLang="en-US" dirty="0" smtClean="0">
                <a:solidFill>
                  <a:srgbClr val="FF0000"/>
                </a:solidFill>
              </a:rPr>
              <a:t>测序深度</a:t>
            </a:r>
            <a:endParaRPr kumimoji="1" lang="en-US" altLang="zh-CN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kumimoji="1" lang="zh-CN" altLang="en-US" dirty="0" smtClean="0"/>
              <a:t>数据分析</a:t>
            </a:r>
            <a:endParaRPr kumimoji="1" lang="en-US" altLang="zh-CN" dirty="0" smtClean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kumimoji="1" lang="zh-CN" altLang="en-US" dirty="0" smtClean="0"/>
              <a:t>人为错误</a:t>
            </a:r>
            <a:endParaRPr kumimoji="1" lang="en-US" altLang="zh-CN" dirty="0" smtClean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88634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519795" y="155369"/>
            <a:ext cx="1792224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smtClean="0"/>
              <a:t>NIPT</a:t>
            </a:r>
            <a:r>
              <a:rPr kumimoji="1" lang="zh-CN" altLang="en-US" sz="1600" dirty="0" smtClean="0"/>
              <a:t>高风险</a:t>
            </a:r>
            <a:endParaRPr kumimoji="1" lang="zh-CN" altLang="en-US" sz="1600" dirty="0"/>
          </a:p>
        </p:txBody>
      </p:sp>
      <p:sp>
        <p:nvSpPr>
          <p:cNvPr id="5" name="圆角矩形 4"/>
          <p:cNvSpPr/>
          <p:nvPr/>
        </p:nvSpPr>
        <p:spPr>
          <a:xfrm>
            <a:off x="4998585" y="1058876"/>
            <a:ext cx="2892685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产前诊断：</a:t>
            </a:r>
            <a:r>
              <a:rPr kumimoji="1" lang="zh-CN" altLang="en-US" sz="1600" smtClean="0"/>
              <a:t>核型分析为主</a:t>
            </a:r>
            <a:endParaRPr kumimoji="1" lang="zh-CN" altLang="en-US" sz="1600"/>
          </a:p>
        </p:txBody>
      </p:sp>
      <p:sp>
        <p:nvSpPr>
          <p:cNvPr id="6" name="圆角矩形 5"/>
          <p:cNvSpPr/>
          <p:nvPr/>
        </p:nvSpPr>
        <p:spPr>
          <a:xfrm>
            <a:off x="3877056" y="1962384"/>
            <a:ext cx="1792224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核型分析异常</a:t>
            </a:r>
            <a:endParaRPr kumimoji="1" lang="zh-CN" altLang="en-US" sz="1600" dirty="0"/>
          </a:p>
        </p:txBody>
      </p:sp>
      <p:sp>
        <p:nvSpPr>
          <p:cNvPr id="7" name="圆角矩形 6"/>
          <p:cNvSpPr/>
          <p:nvPr/>
        </p:nvSpPr>
        <p:spPr>
          <a:xfrm>
            <a:off x="3877056" y="2982214"/>
            <a:ext cx="1792224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确诊阳性</a:t>
            </a:r>
            <a:endParaRPr kumimoji="1" lang="zh-CN" altLang="en-US" sz="1600" dirty="0"/>
          </a:p>
        </p:txBody>
      </p:sp>
      <p:sp>
        <p:nvSpPr>
          <p:cNvPr id="8" name="圆角矩形 7"/>
          <p:cNvSpPr/>
          <p:nvPr/>
        </p:nvSpPr>
        <p:spPr>
          <a:xfrm>
            <a:off x="7184003" y="1962384"/>
            <a:ext cx="1792224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核型分析正常</a:t>
            </a:r>
            <a:endParaRPr kumimoji="1" lang="zh-CN" altLang="en-US" sz="1600" dirty="0"/>
          </a:p>
        </p:txBody>
      </p:sp>
      <p:sp>
        <p:nvSpPr>
          <p:cNvPr id="9" name="圆角矩形 8"/>
          <p:cNvSpPr/>
          <p:nvPr/>
        </p:nvSpPr>
        <p:spPr>
          <a:xfrm>
            <a:off x="7184003" y="2982215"/>
            <a:ext cx="1792224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smtClean="0"/>
              <a:t>Microarray</a:t>
            </a:r>
            <a:r>
              <a:rPr kumimoji="1" lang="zh-CN" altLang="en-US" sz="1600" dirty="0" smtClean="0"/>
              <a:t>检测</a:t>
            </a:r>
            <a:endParaRPr kumimoji="1" lang="zh-CN" altLang="en-US" sz="1600" dirty="0"/>
          </a:p>
        </p:txBody>
      </p:sp>
      <p:sp>
        <p:nvSpPr>
          <p:cNvPr id="10" name="圆角矩形 9"/>
          <p:cNvSpPr/>
          <p:nvPr/>
        </p:nvSpPr>
        <p:spPr>
          <a:xfrm>
            <a:off x="3877055" y="4000295"/>
            <a:ext cx="5099171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经产前诊断证实为假阳性</a:t>
            </a:r>
            <a:endParaRPr kumimoji="1" lang="zh-CN" altLang="en-US" sz="1600" dirty="0"/>
          </a:p>
        </p:txBody>
      </p:sp>
      <p:sp>
        <p:nvSpPr>
          <p:cNvPr id="11" name="圆角矩形 10"/>
          <p:cNvSpPr/>
          <p:nvPr/>
        </p:nvSpPr>
        <p:spPr>
          <a:xfrm>
            <a:off x="1758431" y="5049634"/>
            <a:ext cx="3225049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母体外周血</a:t>
            </a:r>
            <a:r>
              <a:rPr kumimoji="1" lang="en-US" altLang="zh-CN" sz="1600" dirty="0" smtClean="0"/>
              <a:t>CMA</a:t>
            </a:r>
            <a:r>
              <a:rPr kumimoji="1" lang="zh-CN" altLang="en-US" sz="1600" dirty="0" smtClean="0"/>
              <a:t>／</a:t>
            </a:r>
            <a:r>
              <a:rPr kumimoji="1" lang="en-US" altLang="zh-CN" sz="1600" dirty="0" err="1" smtClean="0"/>
              <a:t>Seq</a:t>
            </a:r>
            <a:r>
              <a:rPr kumimoji="1" lang="zh-CN" altLang="en-US" sz="1600" dirty="0" smtClean="0"/>
              <a:t>分析</a:t>
            </a:r>
            <a:endParaRPr kumimoji="1" lang="zh-CN" altLang="en-US" sz="1600" dirty="0"/>
          </a:p>
        </p:txBody>
      </p:sp>
      <p:sp>
        <p:nvSpPr>
          <p:cNvPr id="12" name="圆角矩形 11"/>
          <p:cNvSpPr/>
          <p:nvPr/>
        </p:nvSpPr>
        <p:spPr>
          <a:xfrm>
            <a:off x="5516614" y="5044126"/>
            <a:ext cx="2342454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胎儿游离</a:t>
            </a:r>
            <a:r>
              <a:rPr kumimoji="1" lang="en-US" altLang="zh-CN" sz="1600" dirty="0" smtClean="0"/>
              <a:t>DNA</a:t>
            </a:r>
            <a:r>
              <a:rPr kumimoji="1" lang="zh-CN" altLang="en-US" sz="1600" dirty="0" smtClean="0"/>
              <a:t>浓度测定</a:t>
            </a:r>
            <a:endParaRPr kumimoji="1" lang="zh-CN" altLang="en-US" sz="1600" dirty="0"/>
          </a:p>
        </p:txBody>
      </p:sp>
      <p:sp>
        <p:nvSpPr>
          <p:cNvPr id="13" name="圆角矩形 12"/>
          <p:cNvSpPr/>
          <p:nvPr/>
        </p:nvSpPr>
        <p:spPr>
          <a:xfrm>
            <a:off x="8392202" y="5044126"/>
            <a:ext cx="2505457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测序结果</a:t>
            </a:r>
            <a:r>
              <a:rPr kumimoji="1" lang="zh-CN" altLang="en-US" sz="1600" smtClean="0"/>
              <a:t>的再分析</a:t>
            </a:r>
            <a:endParaRPr kumimoji="1" lang="zh-CN" altLang="en-US" sz="1600"/>
          </a:p>
        </p:txBody>
      </p:sp>
      <p:sp>
        <p:nvSpPr>
          <p:cNvPr id="14" name="圆角矩形 13"/>
          <p:cNvSpPr/>
          <p:nvPr/>
        </p:nvSpPr>
        <p:spPr>
          <a:xfrm>
            <a:off x="3877055" y="6012144"/>
            <a:ext cx="5099172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生后胎盘和脐带的多</a:t>
            </a:r>
            <a:r>
              <a:rPr kumimoji="1" lang="zh-CN" altLang="en-US" sz="1600" smtClean="0"/>
              <a:t>点活检性遗传学分析</a:t>
            </a:r>
            <a:endParaRPr kumimoji="1" lang="zh-CN" altLang="en-US" sz="1600"/>
          </a:p>
        </p:txBody>
      </p:sp>
      <p:cxnSp>
        <p:nvCxnSpPr>
          <p:cNvPr id="16" name="直线连接符 15"/>
          <p:cNvCxnSpPr/>
          <p:nvPr/>
        </p:nvCxnSpPr>
        <p:spPr>
          <a:xfrm>
            <a:off x="6453885" y="800060"/>
            <a:ext cx="0" cy="322345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/>
          <p:cNvCxnSpPr>
            <a:stCxn id="5" idx="2"/>
          </p:cNvCxnSpPr>
          <p:nvPr/>
        </p:nvCxnSpPr>
        <p:spPr>
          <a:xfrm flipH="1">
            <a:off x="4983481" y="1703567"/>
            <a:ext cx="1461447" cy="258817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>
            <a:stCxn id="5" idx="2"/>
            <a:endCxn id="8" idx="0"/>
          </p:cNvCxnSpPr>
          <p:nvPr/>
        </p:nvCxnSpPr>
        <p:spPr>
          <a:xfrm>
            <a:off x="6444928" y="1703567"/>
            <a:ext cx="1635187" cy="258817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>
            <a:endCxn id="7" idx="0"/>
          </p:cNvCxnSpPr>
          <p:nvPr/>
        </p:nvCxnSpPr>
        <p:spPr>
          <a:xfrm>
            <a:off x="4773168" y="2607075"/>
            <a:ext cx="0" cy="375139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8080115" y="2607075"/>
            <a:ext cx="0" cy="375139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/>
          <p:cNvCxnSpPr/>
          <p:nvPr/>
        </p:nvCxnSpPr>
        <p:spPr>
          <a:xfrm>
            <a:off x="8080115" y="3626905"/>
            <a:ext cx="0" cy="375139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/>
          <p:cNvCxnSpPr>
            <a:endCxn id="11" idx="0"/>
          </p:cNvCxnSpPr>
          <p:nvPr/>
        </p:nvCxnSpPr>
        <p:spPr>
          <a:xfrm flipH="1">
            <a:off x="3370956" y="4644986"/>
            <a:ext cx="3044951" cy="404648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6415907" y="4644986"/>
            <a:ext cx="0" cy="39914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>
            <a:stCxn id="10" idx="2"/>
            <a:endCxn id="13" idx="0"/>
          </p:cNvCxnSpPr>
          <p:nvPr/>
        </p:nvCxnSpPr>
        <p:spPr>
          <a:xfrm>
            <a:off x="6426641" y="4644986"/>
            <a:ext cx="3218290" cy="39914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>
            <a:endCxn id="14" idx="0"/>
          </p:cNvCxnSpPr>
          <p:nvPr/>
        </p:nvCxnSpPr>
        <p:spPr>
          <a:xfrm>
            <a:off x="6415907" y="5688817"/>
            <a:ext cx="10734" cy="323327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>
            <a:off x="3156229" y="5688817"/>
            <a:ext cx="3075" cy="645672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连接符 42"/>
          <p:cNvCxnSpPr>
            <a:endCxn id="14" idx="1"/>
          </p:cNvCxnSpPr>
          <p:nvPr/>
        </p:nvCxnSpPr>
        <p:spPr>
          <a:xfrm>
            <a:off x="3156229" y="6333508"/>
            <a:ext cx="720826" cy="982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/>
          <p:cNvCxnSpPr/>
          <p:nvPr/>
        </p:nvCxnSpPr>
        <p:spPr>
          <a:xfrm>
            <a:off x="9631718" y="5714879"/>
            <a:ext cx="13212" cy="618629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连接符 48"/>
          <p:cNvCxnSpPr>
            <a:endCxn id="14" idx="3"/>
          </p:cNvCxnSpPr>
          <p:nvPr/>
        </p:nvCxnSpPr>
        <p:spPr>
          <a:xfrm flipH="1">
            <a:off x="8976227" y="6333508"/>
            <a:ext cx="662097" cy="982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/>
          <p:cNvSpPr/>
          <p:nvPr/>
        </p:nvSpPr>
        <p:spPr>
          <a:xfrm>
            <a:off x="9913783" y="2284729"/>
            <a:ext cx="1967751" cy="17923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产前／产后发现的假阴性病例</a:t>
            </a:r>
            <a:endParaRPr kumimoji="1" lang="zh-CN" altLang="en-US" sz="1600" dirty="0"/>
          </a:p>
        </p:txBody>
      </p:sp>
      <p:cxnSp>
        <p:nvCxnSpPr>
          <p:cNvPr id="53" name="直线连接符 52"/>
          <p:cNvCxnSpPr>
            <a:stCxn id="52" idx="3"/>
            <a:endCxn id="10" idx="3"/>
          </p:cNvCxnSpPr>
          <p:nvPr/>
        </p:nvCxnSpPr>
        <p:spPr>
          <a:xfrm flipH="1">
            <a:off x="8976226" y="3814604"/>
            <a:ext cx="1225727" cy="508037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422297" y="430136"/>
            <a:ext cx="435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/>
              <a:t>建议的</a:t>
            </a:r>
            <a:r>
              <a:rPr kumimoji="1" lang="en-US" altLang="zh-CN" dirty="0" smtClean="0"/>
              <a:t>NIPT</a:t>
            </a:r>
            <a:r>
              <a:rPr kumimoji="1" lang="zh-CN" altLang="en-US" dirty="0" smtClean="0"/>
              <a:t>假阳性／假阴性病例诊断流程</a:t>
            </a:r>
            <a:endParaRPr kumimoji="1" lang="zh-CN" altLang="en-US" dirty="0"/>
          </a:p>
        </p:txBody>
      </p:sp>
      <p:cxnSp>
        <p:nvCxnSpPr>
          <p:cNvPr id="66" name="直线连接符 65"/>
          <p:cNvCxnSpPr/>
          <p:nvPr/>
        </p:nvCxnSpPr>
        <p:spPr>
          <a:xfrm>
            <a:off x="9638324" y="6332122"/>
            <a:ext cx="56362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圆角矩形 67"/>
          <p:cNvSpPr/>
          <p:nvPr/>
        </p:nvSpPr>
        <p:spPr>
          <a:xfrm>
            <a:off x="10208559" y="6006515"/>
            <a:ext cx="1700138" cy="64469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 smtClean="0"/>
              <a:t>孕妇</a:t>
            </a:r>
            <a:r>
              <a:rPr kumimoji="1" lang="zh-CN" altLang="en-US" sz="1600" smtClean="0"/>
              <a:t>肿瘤的可能</a:t>
            </a:r>
            <a:endParaRPr kumimoji="1" lang="zh-CN" altLang="en-US" sz="1600" dirty="0"/>
          </a:p>
        </p:txBody>
      </p:sp>
      <p:cxnSp>
        <p:nvCxnSpPr>
          <p:cNvPr id="72" name="直线连接符 71"/>
          <p:cNvCxnSpPr>
            <a:stCxn id="9" idx="1"/>
            <a:endCxn id="7" idx="3"/>
          </p:cNvCxnSpPr>
          <p:nvPr/>
        </p:nvCxnSpPr>
        <p:spPr>
          <a:xfrm flipH="1" flipV="1">
            <a:off x="5669280" y="3304560"/>
            <a:ext cx="1514723" cy="1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/>
        </p:nvSpPr>
        <p:spPr>
          <a:xfrm>
            <a:off x="6640264" y="298900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smtClean="0"/>
              <a:t>异常</a:t>
            </a:r>
            <a:endParaRPr kumimoji="1" lang="zh-CN" altLang="en-US" sz="1400"/>
          </a:p>
        </p:txBody>
      </p:sp>
      <p:sp>
        <p:nvSpPr>
          <p:cNvPr id="76" name="文本框 75"/>
          <p:cNvSpPr txBox="1"/>
          <p:nvPr/>
        </p:nvSpPr>
        <p:spPr>
          <a:xfrm>
            <a:off x="8080115" y="362530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 smtClean="0"/>
              <a:t>正常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3212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6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总结</a:t>
            </a:r>
            <a:endParaRPr kumimoji="1" lang="zh-CN" altLang="en-US" sz="36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97237" y="1825625"/>
            <a:ext cx="7313908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强调</a:t>
            </a:r>
            <a:r>
              <a:rPr kumimoji="1" lang="en-US" altLang="zh-CN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NIPT</a:t>
            </a: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是一种筛查而不是诊断技术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检测过程中的假阳性／假阴性并不是一种罕见的情况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有时甚至是由复杂的遗传学原因导致的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我们应该了解产生假阳性假阴性的常见机制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积极查找每一例</a:t>
            </a:r>
            <a:r>
              <a:rPr kumimoji="1" lang="en-US" altLang="zh-CN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NIPT</a:t>
            </a: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与胎儿诊断不一致的背后的原因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加强实验室和临床的沟通，加强实验诊断的透明度</a:t>
            </a: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000" dirty="0" smtClean="0">
                <a:latin typeface="Hiragino Sans GB W3" charset="-122"/>
                <a:ea typeface="Hiragino Sans GB W3" charset="-122"/>
                <a:cs typeface="Hiragino Sans GB W3" charset="-122"/>
              </a:rPr>
              <a:t>以</a:t>
            </a:r>
            <a:r>
              <a:rPr kumimoji="1" lang="zh-CN" altLang="en-US" sz="2000" dirty="0">
                <a:latin typeface="Hiragino Sans GB W3" charset="-122"/>
                <a:ea typeface="Hiragino Sans GB W3" charset="-122"/>
                <a:cs typeface="Hiragino Sans GB W3" charset="-122"/>
              </a:rPr>
              <a:t>加深我们对于</a:t>
            </a:r>
            <a:r>
              <a:rPr kumimoji="1" lang="en-US" altLang="zh-CN" sz="2000" dirty="0">
                <a:latin typeface="Hiragino Sans GB W3" charset="-122"/>
                <a:ea typeface="Hiragino Sans GB W3" charset="-122"/>
                <a:cs typeface="Hiragino Sans GB W3" charset="-122"/>
              </a:rPr>
              <a:t>NIPT</a:t>
            </a:r>
            <a:r>
              <a:rPr kumimoji="1" lang="zh-CN" altLang="en-US" sz="2000" dirty="0">
                <a:latin typeface="Hiragino Sans GB W3" charset="-122"/>
                <a:ea typeface="Hiragino Sans GB W3" charset="-122"/>
                <a:cs typeface="Hiragino Sans GB W3" charset="-122"/>
              </a:rPr>
              <a:t>临床定位的思考和认识</a:t>
            </a:r>
            <a:endParaRPr kumimoji="1" lang="en-US" altLang="zh-CN" sz="2000" dirty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2000" dirty="0" smtClean="0">
              <a:latin typeface="Hiragino Sans GB W3" charset="-122"/>
              <a:ea typeface="Hiragino Sans GB W3" charset="-122"/>
              <a:cs typeface="Hiragino Sans GB W3" charset="-122"/>
            </a:endParaRPr>
          </a:p>
          <a:p>
            <a:pPr>
              <a:lnSpc>
                <a:spcPct val="150000"/>
              </a:lnSpc>
            </a:pPr>
            <a:endParaRPr kumimoji="1" lang="zh-CN" altLang="en-US" sz="2000" dirty="0"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pic>
        <p:nvPicPr>
          <p:cNvPr id="5" name="Picture 2" descr="C:\Users\Ken\AppData\Local\Microsoft\Windows\Temporary Internet Files\Content.Outlook\ZMZ2QJRL\screencap_fetaus-cfdna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2" r="12061"/>
          <a:stretch>
            <a:fillRect/>
          </a:stretch>
        </p:blipFill>
        <p:spPr bwMode="auto">
          <a:xfrm>
            <a:off x="7460322" y="1825625"/>
            <a:ext cx="4224762" cy="350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33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6428"/>
            <a:ext cx="12192000" cy="5225143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948406" y="3167389"/>
            <a:ext cx="4448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accent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eiti SC Light" charset="-122"/>
                <a:ea typeface="Heiti SC Light" charset="-122"/>
                <a:cs typeface="Heiti SC Light" charset="-122"/>
              </a:rPr>
              <a:t>谢谢关注  欢迎讨论</a:t>
            </a:r>
            <a:endParaRPr kumimoji="1" lang="zh-CN" altLang="en-US" sz="2800" dirty="0">
              <a:solidFill>
                <a:schemeClr val="accent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Heiti SC Light" charset="-122"/>
              <a:ea typeface="Heiti SC Light" charset="-122"/>
              <a:cs typeface="Heiti SC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2245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/>
</a:theme>
</file>

<file path=ppt/theme/theme5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/>
</a:theme>
</file>

<file path=ppt/theme/theme6.xml><?xml version="1.0" encoding="utf-8"?>
<a:theme xmlns:a="http://schemas.openxmlformats.org/drawingml/2006/main" name="4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2786</Words>
  <Application>Microsoft Macintosh PowerPoint</Application>
  <PresentationFormat>宽屏</PresentationFormat>
  <Paragraphs>438</Paragraphs>
  <Slides>41</Slides>
  <Notes>11</Notes>
  <HiddenSlides>0</HiddenSlides>
  <MMClips>0</MMClips>
  <ScaleCrop>false</ScaleCrop>
  <HeadingPairs>
    <vt:vector size="8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6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73" baseType="lpstr">
      <vt:lpstr>Arial Narrow</vt:lpstr>
      <vt:lpstr>BG-YH Bold</vt:lpstr>
      <vt:lpstr>BG-YH Regular</vt:lpstr>
      <vt:lpstr>Calibri</vt:lpstr>
      <vt:lpstr>Calibri Light</vt:lpstr>
      <vt:lpstr>DengXian</vt:lpstr>
      <vt:lpstr>DengXian Light</vt:lpstr>
      <vt:lpstr>Heiti SC Light</vt:lpstr>
      <vt:lpstr>Helvetica</vt:lpstr>
      <vt:lpstr>Helvetica Light</vt:lpstr>
      <vt:lpstr>Hiragino Sans GB W3</vt:lpstr>
      <vt:lpstr>Lucida Grande</vt:lpstr>
      <vt:lpstr>MS PGothic</vt:lpstr>
      <vt:lpstr>SimHei</vt:lpstr>
      <vt:lpstr>SimSun</vt:lpstr>
      <vt:lpstr>Symbol</vt:lpstr>
      <vt:lpstr>Times</vt:lpstr>
      <vt:lpstr>Wingdings</vt:lpstr>
      <vt:lpstr>方正中等线简体</vt:lpstr>
      <vt:lpstr>仿宋</vt:lpstr>
      <vt:lpstr>黑体</vt:lpstr>
      <vt:lpstr>华文细黑</vt:lpstr>
      <vt:lpstr>宋体</vt:lpstr>
      <vt:lpstr>微软雅黑</vt:lpstr>
      <vt:lpstr>Arial</vt:lpstr>
      <vt:lpstr>Office 主题</vt:lpstr>
      <vt:lpstr>1_Gradient</vt:lpstr>
      <vt:lpstr>1_Office 主题</vt:lpstr>
      <vt:lpstr>2_Office 主题</vt:lpstr>
      <vt:lpstr>3_Office 主题</vt:lpstr>
      <vt:lpstr>4_Office 主题</vt:lpstr>
      <vt:lpstr>图表</vt:lpstr>
      <vt:lpstr>NIPT的假阳性和假阴性问题</vt:lpstr>
      <vt:lpstr>近40年产前筛查的发展历程</vt:lpstr>
      <vt:lpstr>NIPT带来胎儿非整倍体产前筛查的整体进步</vt:lpstr>
      <vt:lpstr>NIPT的准确性—2016年多个研究的荟萃分析</vt:lpstr>
      <vt:lpstr>什么是NIPT的假阳性和假阴性？</vt:lpstr>
      <vt:lpstr>NIPT有不准确的吗？我院的一例假阴性病例</vt:lpstr>
      <vt:lpstr>PowerPoint 演示文稿</vt:lpstr>
      <vt:lpstr>绒毛细胞的嵌合导致假阴性的确切证据</vt:lpstr>
      <vt:lpstr>原因之一：胎儿／胎盘染色体不一致（CPM）</vt:lpstr>
      <vt:lpstr>PowerPoint 演示文稿</vt:lpstr>
      <vt:lpstr>胎盘绒毛结构</vt:lpstr>
      <vt:lpstr>所谓的胎儿游离DNA其实绝大多数来源于胎盘小叶外层细胞</vt:lpstr>
      <vt:lpstr>假阳性案例1</vt:lpstr>
      <vt:lpstr>假阳性案例2</vt:lpstr>
      <vt:lpstr>假阳性案例3</vt:lpstr>
      <vt:lpstr>假阳性案例4</vt:lpstr>
      <vt:lpstr>假阳性案例5</vt:lpstr>
      <vt:lpstr>假阳性案例6</vt:lpstr>
      <vt:lpstr>假阳性案例7</vt:lpstr>
      <vt:lpstr>这种胎盘嵌合引起的假阳性／阴性能避免吗？</vt:lpstr>
      <vt:lpstr>一例由母体自身染色体片段改变（CNV）引起的NIPT假阳性</vt:lpstr>
      <vt:lpstr>我院的另一例病例</vt:lpstr>
      <vt:lpstr>母体存在染色体片段的改变 — NIPT假阳性／假阴性</vt:lpstr>
      <vt:lpstr>母体染色体异常（三体、CNV、嵌合）</vt:lpstr>
      <vt:lpstr>假阳性的原因之二 - 母体嵌合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辅助生殖妊娠对于胎儿游离DNA浓度的影响</vt:lpstr>
      <vt:lpstr>胎儿游离DNA含量不足引起的NIPT假阳性／假阴性如何避免？</vt:lpstr>
      <vt:lpstr>PowerPoint 演示文稿</vt:lpstr>
      <vt:lpstr>PowerPoint 演示文稿</vt:lpstr>
      <vt:lpstr>PowerPoint 演示文稿</vt:lpstr>
      <vt:lpstr>总结：产生NIPT假阳性／假阴性的原因（部分）</vt:lpstr>
      <vt:lpstr>PowerPoint 演示文稿</vt:lpstr>
      <vt:lpstr>总结</vt:lpstr>
      <vt:lpstr>PowerPoint 演示文稿</vt:lpstr>
    </vt:vector>
  </TitlesOfParts>
  <Company/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各种产前筛查策略的临床价值评估</dc:title>
  <dc:creator>蒋宇林</dc:creator>
  <cp:lastModifiedBy>蒋宇林</cp:lastModifiedBy>
  <cp:revision>85</cp:revision>
  <dcterms:created xsi:type="dcterms:W3CDTF">2016-10-15T07:18:08Z</dcterms:created>
  <dcterms:modified xsi:type="dcterms:W3CDTF">2017-09-09T00:14:07Z</dcterms:modified>
</cp:coreProperties>
</file>